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2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0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0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5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8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3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3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9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ACBCD-C5A5-41AF-B6F8-4160D732878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5CF0-1469-4D36-8144-8F2571FE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6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of “Machine Learning</a:t>
            </a:r>
            <a:br>
              <a:rPr lang="en-US" dirty="0" smtClean="0"/>
            </a:br>
            <a:r>
              <a:rPr lang="en-US" dirty="0" smtClean="0"/>
              <a:t>National Economic Accounts”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Patrick Bajari</a:t>
            </a:r>
          </a:p>
          <a:p>
            <a:r>
              <a:rPr lang="en-US" dirty="0" smtClean="0"/>
              <a:t>VP Core AI and Chief Economist, Amazon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854" y="5666581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averaging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have a collection of estimated models: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Hansen, </a:t>
                </a:r>
                <a:r>
                  <a:rPr lang="en-US" i="1" dirty="0" err="1" smtClean="0"/>
                  <a:t>Econometrica</a:t>
                </a:r>
                <a:r>
                  <a:rPr lang="en-US" dirty="0" smtClean="0"/>
                  <a:t> </a:t>
                </a:r>
                <a:r>
                  <a:rPr lang="en-US" dirty="0" smtClean="0"/>
                  <a:t>(2007) </a:t>
                </a:r>
                <a:r>
                  <a:rPr lang="en-US" dirty="0" smtClean="0"/>
                  <a:t>proposes inequality constrained least squares for model </a:t>
                </a:r>
                <a:r>
                  <a:rPr lang="en-US" dirty="0" smtClean="0"/>
                  <a:t>averaging: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𝑎𝑟𝑔𝑚𝑖𝑛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∙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𝑃𝑒𝑛𝑎𝑙𝑖𝑧𝑎𝑡𝑖𝑜𝑛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The models are quite different and an average is likely to perform </a:t>
                </a:r>
                <a:r>
                  <a:rPr lang="en-US" dirty="0" smtClean="0"/>
                  <a:t>better than any individual model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906" y="81835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8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Daily/weekly data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Credit card and Google trends may be available at the daily or weekly level</a:t>
                </a:r>
              </a:p>
              <a:p>
                <a:r>
                  <a:rPr lang="en-US" dirty="0" smtClean="0"/>
                  <a:t>If our concern is to model growth accurately, better seasonal modeling should help</a:t>
                </a:r>
              </a:p>
              <a:p>
                <a:r>
                  <a:rPr lang="en-US" dirty="0" smtClean="0"/>
                  <a:t>It is </a:t>
                </a:r>
                <a:r>
                  <a:rPr lang="en-US" b="1" dirty="0" smtClean="0"/>
                  <a:t>much easier </a:t>
                </a:r>
                <a:r>
                  <a:rPr lang="en-US" dirty="0" smtClean="0"/>
                  <a:t>to model seasonality using daily data</a:t>
                </a:r>
              </a:p>
              <a:p>
                <a:r>
                  <a:rPr lang="en-US" dirty="0" smtClean="0"/>
                  <a:t>E.g. when Thanksgiving moves by </a:t>
                </a:r>
                <a:r>
                  <a:rPr lang="en-US" dirty="0" smtClean="0"/>
                  <a:t>1.5 weeks Q4 </a:t>
                </a:r>
                <a:r>
                  <a:rPr lang="en-US" dirty="0" smtClean="0"/>
                  <a:t>seasonality may change considerably</a:t>
                </a:r>
              </a:p>
              <a:p>
                <a:r>
                  <a:rPr lang="en-US" dirty="0" smtClean="0"/>
                  <a:t>May be useful to de-</a:t>
                </a:r>
                <a:r>
                  <a:rPr lang="en-US" dirty="0" err="1" smtClean="0"/>
                  <a:t>seasonalize</a:t>
                </a:r>
                <a:r>
                  <a:rPr lang="en-US" dirty="0" smtClean="0"/>
                  <a:t> series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from credit data as follows: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log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holiday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indicators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day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week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weekly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seasonals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flexible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trend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error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Chernozhukov (2016)- LASSO followed by OLS to deal with poorly estimated </a:t>
                </a:r>
                <a:r>
                  <a:rPr lang="en-US" dirty="0" err="1" smtClean="0"/>
                  <a:t>seasonals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963" y="81835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Daily/weekly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credit card data is a panel</a:t>
            </a:r>
          </a:p>
          <a:p>
            <a:r>
              <a:rPr lang="en-US" dirty="0" smtClean="0"/>
              <a:t>You can pool seasonal factors across series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Hierarchical modeling could help:</a:t>
            </a:r>
          </a:p>
          <a:p>
            <a:pPr marL="0" indent="0" algn="ctr">
              <a:buNone/>
            </a:pPr>
            <a:r>
              <a:rPr lang="en-US" dirty="0" smtClean="0"/>
              <a:t>Seasonal industry </a:t>
            </a:r>
            <a:r>
              <a:rPr lang="en-US" dirty="0" err="1" smtClean="0"/>
              <a:t>i</a:t>
            </a:r>
            <a:r>
              <a:rPr lang="en-US" dirty="0" smtClean="0"/>
              <a:t>=common factor + industry </a:t>
            </a:r>
            <a:r>
              <a:rPr lang="en-US" dirty="0" err="1" smtClean="0"/>
              <a:t>i</a:t>
            </a:r>
            <a:r>
              <a:rPr lang="en-US" dirty="0" smtClean="0"/>
              <a:t> specific component</a:t>
            </a:r>
          </a:p>
          <a:p>
            <a:r>
              <a:rPr lang="en-US" dirty="0" smtClean="0"/>
              <a:t>The panel can account for common irregular time effects that change demand, e.g. Olympics, </a:t>
            </a:r>
            <a:r>
              <a:rPr lang="en-US" dirty="0" err="1" smtClean="0"/>
              <a:t>Brexit</a:t>
            </a:r>
            <a:r>
              <a:rPr lang="en-US" dirty="0" smtClean="0"/>
              <a:t>, Trump election</a:t>
            </a:r>
          </a:p>
          <a:p>
            <a:r>
              <a:rPr lang="en-US" dirty="0" smtClean="0"/>
              <a:t>Weight regressions by distance from current date for evolving seasonality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968" y="715758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2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Daily/weekly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be nice to disaggregate credit card, Google trends data by geography</a:t>
            </a:r>
          </a:p>
          <a:p>
            <a:r>
              <a:rPr lang="en-US" dirty="0" smtClean="0"/>
              <a:t>Weather are examples of common time effects by geography and could be captured by model</a:t>
            </a:r>
          </a:p>
          <a:p>
            <a:r>
              <a:rPr lang="en-US" dirty="0" smtClean="0"/>
              <a:t>The common time effects, </a:t>
            </a:r>
            <a:r>
              <a:rPr lang="en-US" dirty="0" err="1" smtClean="0"/>
              <a:t>seasonals</a:t>
            </a:r>
            <a:r>
              <a:rPr lang="en-US" dirty="0" smtClean="0"/>
              <a:t>, trends, etc… could be use as features </a:t>
            </a:r>
          </a:p>
          <a:p>
            <a:r>
              <a:rPr lang="en-US" dirty="0" smtClean="0"/>
              <a:t>In some cases you may want to work with de-</a:t>
            </a:r>
            <a:r>
              <a:rPr lang="en-US" dirty="0" err="1" smtClean="0"/>
              <a:t>seasonalized</a:t>
            </a:r>
            <a:r>
              <a:rPr lang="en-US" dirty="0" smtClean="0"/>
              <a:t> data or model growth rates directly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780" y="81835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6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Amazon we have a related problem- forecast </a:t>
            </a:r>
            <a:r>
              <a:rPr lang="en-US" dirty="0" smtClean="0"/>
              <a:t>sales for tens </a:t>
            </a:r>
            <a:r>
              <a:rPr lang="en-US" dirty="0" smtClean="0"/>
              <a:t>of thousands of product lines</a:t>
            </a:r>
          </a:p>
          <a:p>
            <a:r>
              <a:rPr lang="en-US" dirty="0" smtClean="0"/>
              <a:t>We care both about the individual product lines and </a:t>
            </a:r>
            <a:r>
              <a:rPr lang="en-US" dirty="0" smtClean="0"/>
              <a:t>total sales</a:t>
            </a:r>
            <a:endParaRPr lang="en-US" dirty="0" smtClean="0"/>
          </a:p>
          <a:p>
            <a:r>
              <a:rPr lang="en-US" dirty="0" smtClean="0"/>
              <a:t>We have found that hierarchical models combined with ML are useful</a:t>
            </a:r>
          </a:p>
          <a:p>
            <a:r>
              <a:rPr lang="en-US" dirty="0" smtClean="0"/>
              <a:t>In a hierarchical model you would specify that:</a:t>
            </a:r>
          </a:p>
          <a:p>
            <a:pPr marL="0" indent="0" algn="ctr">
              <a:buNone/>
            </a:pPr>
            <a:r>
              <a:rPr lang="en-US" dirty="0" smtClean="0"/>
              <a:t>Aggregate PCE Service Expenditure=sum of individual industries</a:t>
            </a:r>
          </a:p>
          <a:p>
            <a:pPr marL="0" indent="0" algn="ctr">
              <a:buNone/>
            </a:pPr>
            <a:r>
              <a:rPr lang="en-US" dirty="0" smtClean="0"/>
              <a:t>Individual industry=ML model of industry output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706" y="715759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Hierarchical modeling provides logical consistency- e.g. individual forecasts sum to aggregate forecast (doesn’t seem to be imposed here)</a:t>
            </a:r>
          </a:p>
          <a:p>
            <a:r>
              <a:rPr lang="en-US" dirty="0" smtClean="0"/>
              <a:t>If you estimate the equations jointly you might gain efficiency</a:t>
            </a:r>
          </a:p>
          <a:p>
            <a:r>
              <a:rPr lang="en-US" dirty="0" smtClean="0"/>
              <a:t>Imposing true restrictions (e.g. total is sum of parts) might also help efficiency</a:t>
            </a:r>
          </a:p>
          <a:p>
            <a:r>
              <a:rPr lang="en-US" dirty="0" smtClean="0"/>
              <a:t>There are formal Bayesian techniques for joint estimation of hierarchical models</a:t>
            </a:r>
          </a:p>
          <a:p>
            <a:r>
              <a:rPr lang="en-US" dirty="0" smtClean="0"/>
              <a:t>We often find it useful to forecast the top level of the hierarchy and predict industry output as shares</a:t>
            </a:r>
          </a:p>
          <a:p>
            <a:r>
              <a:rPr lang="en-US" dirty="0" smtClean="0"/>
              <a:t>This might give you a more logical approach to de-</a:t>
            </a:r>
            <a:r>
              <a:rPr lang="en-US" dirty="0" err="1" smtClean="0"/>
              <a:t>seasonalizing</a:t>
            </a:r>
            <a:r>
              <a:rPr lang="en-US" dirty="0" smtClean="0"/>
              <a:t> data when you need aggregates and industry level data to add up</a:t>
            </a:r>
          </a:p>
          <a:p>
            <a:r>
              <a:rPr lang="en-US" dirty="0" smtClean="0"/>
              <a:t>Problem: mixed frequency data and ML model</a:t>
            </a:r>
          </a:p>
          <a:p>
            <a:r>
              <a:rPr lang="en-US" dirty="0" smtClean="0"/>
              <a:t>Problem: a hierarchy formed with your current set of models is not a solved problem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849" y="702696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7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Quick summary</a:t>
            </a:r>
          </a:p>
          <a:p>
            <a:pPr marL="514350" indent="-514350">
              <a:buAutoNum type="arabicPeriod"/>
            </a:pPr>
            <a:r>
              <a:rPr lang="en-US" dirty="0" smtClean="0"/>
              <a:t>A quick overview of some ML</a:t>
            </a:r>
          </a:p>
          <a:p>
            <a:pPr marL="514350" indent="-514350">
              <a:buAutoNum type="arabicPeriod"/>
            </a:pPr>
            <a:r>
              <a:rPr lang="en-US" dirty="0" smtClean="0"/>
              <a:t>Suggestions for this and related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785" y="702695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Problem- source data is not available at time of advanced estimate</a:t>
            </a:r>
          </a:p>
          <a:p>
            <a:r>
              <a:rPr lang="en-US" dirty="0" smtClean="0"/>
              <a:t>Solution- use Machine Learning:</a:t>
            </a:r>
          </a:p>
          <a:p>
            <a:pPr marL="0" indent="0">
              <a:buNone/>
            </a:pPr>
            <a:r>
              <a:rPr lang="en-US" dirty="0" smtClean="0"/>
              <a:t>	Step 1: Predict industry level output using credit card data, 	Google trends, CES and CPI</a:t>
            </a:r>
          </a:p>
          <a:p>
            <a:pPr marL="0" indent="0">
              <a:buNone/>
            </a:pPr>
            <a:r>
              <a:rPr lang="en-US" dirty="0" smtClean="0"/>
              <a:t>	Step 2: Predict aggregate PCE services </a:t>
            </a:r>
          </a:p>
          <a:p>
            <a:r>
              <a:rPr lang="en-US" dirty="0" smtClean="0"/>
              <a:t>ML is a very logical way to deal with missing data and in many settings will outperform naïve imputation or standard econometric models</a:t>
            </a:r>
          </a:p>
          <a:p>
            <a:r>
              <a:rPr lang="en-US" dirty="0" smtClean="0"/>
              <a:t>Sensible step by the agencies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911" y="81835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0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 a general prediction problem in a regression framework: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A problem we face in machine learning is that </a:t>
                </a:r>
                <a:r>
                  <a:rPr lang="en-US" i="1" dirty="0" smtClean="0"/>
                  <a:t>x</a:t>
                </a:r>
                <a:r>
                  <a:rPr lang="en-US" i="1" baseline="-25000" dirty="0" smtClean="0"/>
                  <a:t>i</a:t>
                </a:r>
                <a:r>
                  <a:rPr lang="en-US" dirty="0" smtClean="0"/>
                  <a:t> is “high dimensional”</a:t>
                </a:r>
              </a:p>
              <a:p>
                <a:r>
                  <a:rPr lang="en-US" dirty="0" smtClean="0"/>
                  <a:t>E.g. x has a dimensionality of thousands or hundreds of thousands</a:t>
                </a:r>
              </a:p>
              <a:p>
                <a:r>
                  <a:rPr lang="en-US" dirty="0" smtClean="0"/>
                  <a:t>What would be the problems with using regression?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837" y="81835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Identification: i.e. K&gt;N</a:t>
            </a:r>
          </a:p>
          <a:p>
            <a:r>
              <a:rPr lang="en-US" dirty="0" smtClean="0"/>
              <a:t>Multi-collinearity:</a:t>
            </a:r>
          </a:p>
          <a:p>
            <a:pPr marL="0" indent="0">
              <a:buNone/>
            </a:pPr>
            <a:r>
              <a:rPr lang="en-US" dirty="0" smtClean="0"/>
              <a:t>	-While the number of variables is large, many of them are likely 	to be highly collinear</a:t>
            </a:r>
          </a:p>
          <a:p>
            <a:pPr marL="0" indent="0">
              <a:buNone/>
            </a:pPr>
            <a:r>
              <a:rPr lang="en-US" dirty="0" smtClean="0"/>
              <a:t>	-Regression coefficients large positive and large negative values</a:t>
            </a:r>
          </a:p>
          <a:p>
            <a:pPr marL="0" indent="0">
              <a:buNone/>
            </a:pPr>
            <a:r>
              <a:rPr lang="en-US" dirty="0" smtClean="0"/>
              <a:t>	-High in sample fit but poor out of sample fit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885825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LASSO is a penalized version of OLS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Normal OLS objective</a:t>
                </a:r>
              </a:p>
              <a:p>
                <a:r>
                  <a:rPr lang="en-US" dirty="0" smtClean="0"/>
                  <a:t>Penalize the inclusion of extra parameters in the model</a:t>
                </a:r>
              </a:p>
              <a:p>
                <a:r>
                  <a:rPr lang="en-US" dirty="0" smtClean="0"/>
                  <a:t>Multi-highly collinear variables add little to fit but increase </a:t>
                </a:r>
                <a:r>
                  <a:rPr lang="en-US" smtClean="0"/>
                  <a:t>the penalty</a:t>
                </a:r>
                <a:endParaRPr lang="en-US" dirty="0" smtClean="0"/>
              </a:p>
              <a:p>
                <a:r>
                  <a:rPr lang="en-US" dirty="0" smtClean="0"/>
                  <a:t>Corner solution on many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 is set to minimize out of sample error in some metric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968" y="777400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3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Model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343400" y="2133600"/>
            <a:ext cx="15240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867400" y="2133600"/>
            <a:ext cx="14478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52800" y="3657600"/>
            <a:ext cx="9906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43400" y="3657600"/>
            <a:ext cx="533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477000" y="3657600"/>
            <a:ext cx="838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3581400"/>
            <a:ext cx="9144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91001" y="2743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&lt;5</a:t>
            </a:r>
          </a:p>
        </p:txBody>
      </p:sp>
      <p:sp>
        <p:nvSpPr>
          <p:cNvPr id="17" name="Content Placeholder 16"/>
          <p:cNvSpPr txBox="1">
            <a:spLocks noGrp="1"/>
          </p:cNvSpPr>
          <p:nvPr>
            <p:ph idx="1"/>
          </p:nvPr>
        </p:nvSpPr>
        <p:spPr>
          <a:xfrm>
            <a:off x="6896100" y="2710934"/>
            <a:ext cx="61587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X</a:t>
            </a:r>
            <a:r>
              <a:rPr lang="en-US" sz="1800" baseline="-25000" dirty="0"/>
              <a:t>1</a:t>
            </a:r>
            <a:r>
              <a:rPr lang="en-US" sz="1800" dirty="0"/>
              <a:t>&gt;5</a:t>
            </a:r>
          </a:p>
        </p:txBody>
      </p:sp>
      <p:sp>
        <p:nvSpPr>
          <p:cNvPr id="18" name="Content Placeholder 16"/>
          <p:cNvSpPr txBox="1">
            <a:spLocks/>
          </p:cNvSpPr>
          <p:nvPr/>
        </p:nvSpPr>
        <p:spPr>
          <a:xfrm>
            <a:off x="3164378" y="4027408"/>
            <a:ext cx="61587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X</a:t>
            </a:r>
            <a:r>
              <a:rPr lang="en-US" sz="1800" baseline="-25000" dirty="0"/>
              <a:t>2</a:t>
            </a:r>
            <a:r>
              <a:rPr lang="en-US" sz="1800" dirty="0"/>
              <a:t>&lt;3</a:t>
            </a:r>
          </a:p>
        </p:txBody>
      </p:sp>
      <p:sp>
        <p:nvSpPr>
          <p:cNvPr id="19" name="Content Placeholder 16"/>
          <p:cNvSpPr txBox="1">
            <a:spLocks/>
          </p:cNvSpPr>
          <p:nvPr/>
        </p:nvSpPr>
        <p:spPr>
          <a:xfrm>
            <a:off x="4663440" y="4038838"/>
            <a:ext cx="61587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X</a:t>
            </a:r>
            <a:r>
              <a:rPr lang="en-US" sz="1800" baseline="-25000" dirty="0"/>
              <a:t>2</a:t>
            </a:r>
            <a:r>
              <a:rPr lang="en-US" sz="1800" dirty="0"/>
              <a:t>&gt;3</a:t>
            </a:r>
          </a:p>
        </p:txBody>
      </p:sp>
      <p:sp>
        <p:nvSpPr>
          <p:cNvPr id="20" name="Content Placeholder 16"/>
          <p:cNvSpPr txBox="1">
            <a:spLocks/>
          </p:cNvSpPr>
          <p:nvPr/>
        </p:nvSpPr>
        <p:spPr>
          <a:xfrm>
            <a:off x="6275417" y="3974068"/>
            <a:ext cx="61587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X</a:t>
            </a:r>
            <a:r>
              <a:rPr lang="en-US" sz="1800" baseline="-25000" dirty="0"/>
              <a:t>2</a:t>
            </a:r>
            <a:r>
              <a:rPr lang="en-US" sz="1800" dirty="0"/>
              <a:t>&lt;7</a:t>
            </a:r>
          </a:p>
        </p:txBody>
      </p:sp>
      <p:sp>
        <p:nvSpPr>
          <p:cNvPr id="21" name="Content Placeholder 16"/>
          <p:cNvSpPr txBox="1">
            <a:spLocks/>
          </p:cNvSpPr>
          <p:nvPr/>
        </p:nvSpPr>
        <p:spPr>
          <a:xfrm>
            <a:off x="7772401" y="3942040"/>
            <a:ext cx="62388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X</a:t>
            </a:r>
            <a:r>
              <a:rPr lang="en-US" sz="1800" baseline="-25000" dirty="0"/>
              <a:t>1</a:t>
            </a:r>
            <a:r>
              <a:rPr lang="en-US" sz="1800" dirty="0"/>
              <a:t>&gt;7</a:t>
            </a:r>
          </a:p>
        </p:txBody>
      </p:sp>
      <p:sp>
        <p:nvSpPr>
          <p:cNvPr id="22" name="Content Placeholder 16"/>
          <p:cNvSpPr txBox="1">
            <a:spLocks/>
          </p:cNvSpPr>
          <p:nvPr/>
        </p:nvSpPr>
        <p:spPr>
          <a:xfrm>
            <a:off x="3030437" y="5257800"/>
            <a:ext cx="52129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y=4</a:t>
            </a:r>
          </a:p>
        </p:txBody>
      </p:sp>
      <p:sp>
        <p:nvSpPr>
          <p:cNvPr id="23" name="Content Placeholder 16"/>
          <p:cNvSpPr txBox="1">
            <a:spLocks/>
          </p:cNvSpPr>
          <p:nvPr/>
        </p:nvSpPr>
        <p:spPr>
          <a:xfrm>
            <a:off x="4501342" y="5257800"/>
            <a:ext cx="53412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y=2</a:t>
            </a:r>
          </a:p>
        </p:txBody>
      </p:sp>
      <p:sp>
        <p:nvSpPr>
          <p:cNvPr id="24" name="Content Placeholder 16"/>
          <p:cNvSpPr txBox="1">
            <a:spLocks/>
          </p:cNvSpPr>
          <p:nvPr/>
        </p:nvSpPr>
        <p:spPr>
          <a:xfrm>
            <a:off x="6096001" y="5229344"/>
            <a:ext cx="53412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y=7</a:t>
            </a: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>
          <a:xfrm>
            <a:off x="7751562" y="5257800"/>
            <a:ext cx="52129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y=1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360" y="908447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 and 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 allows for non-linear interactions between variables</a:t>
            </a:r>
          </a:p>
          <a:p>
            <a:r>
              <a:rPr lang="en-US" dirty="0" smtClean="0"/>
              <a:t>Random forest is an ensemble (average) of many trees where we randomly draw covariates for each tree</a:t>
            </a:r>
          </a:p>
          <a:p>
            <a:r>
              <a:rPr lang="en-US" dirty="0" smtClean="0"/>
              <a:t>Boosting builds trees by examining fitted residuals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969" y="777400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Below are some suggestions which may (or may not) improve accuracy</a:t>
            </a:r>
          </a:p>
          <a:p>
            <a:r>
              <a:rPr lang="en-US" dirty="0" smtClean="0"/>
              <a:t>Some of the suggestions are a bit incomplete and may be more relevant in other settings</a:t>
            </a:r>
          </a:p>
          <a:p>
            <a:r>
              <a:rPr lang="en-US" dirty="0" smtClean="0"/>
              <a:t>Hard to know which suggestions are most valuable but some of them are easily tested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351" y="751274"/>
            <a:ext cx="2392680" cy="87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1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560</Words>
  <Application>Microsoft Office PowerPoint</Application>
  <PresentationFormat>Widescreen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 2</vt:lpstr>
      <vt:lpstr>Office Theme</vt:lpstr>
      <vt:lpstr>Discussion of “Machine Learning National Economic Accounts”</vt:lpstr>
      <vt:lpstr>Outline</vt:lpstr>
      <vt:lpstr>Overview</vt:lpstr>
      <vt:lpstr>Machine Learning</vt:lpstr>
      <vt:lpstr>Problems with regression</vt:lpstr>
      <vt:lpstr>Regularization</vt:lpstr>
      <vt:lpstr>Tree Model</vt:lpstr>
      <vt:lpstr>Random Forest and Residuals</vt:lpstr>
      <vt:lpstr>Suggestions</vt:lpstr>
      <vt:lpstr>Model averaging</vt:lpstr>
      <vt:lpstr>Daily/weekly data</vt:lpstr>
      <vt:lpstr>Daily/weekly data</vt:lpstr>
      <vt:lpstr>Daily/weekly data</vt:lpstr>
      <vt:lpstr>Hierarchical Models</vt:lpstr>
      <vt:lpstr>Hierarchical Models</vt:lpstr>
    </vt:vector>
  </TitlesOfParts>
  <Company>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Machine Learning for  National Economic Accounts</dc:title>
  <dc:creator>Bajari, Pat</dc:creator>
  <cp:lastModifiedBy>Bajari, Pat</cp:lastModifiedBy>
  <cp:revision>17</cp:revision>
  <dcterms:created xsi:type="dcterms:W3CDTF">2018-11-08T17:17:38Z</dcterms:created>
  <dcterms:modified xsi:type="dcterms:W3CDTF">2018-11-08T19:36:03Z</dcterms:modified>
</cp:coreProperties>
</file>