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9" r:id="rId6"/>
    <p:sldId id="265" r:id="rId7"/>
    <p:sldId id="271" r:id="rId8"/>
    <p:sldId id="282" r:id="rId9"/>
    <p:sldId id="273" r:id="rId10"/>
    <p:sldId id="276" r:id="rId11"/>
    <p:sldId id="274" r:id="rId12"/>
    <p:sldId id="275" r:id="rId13"/>
    <p:sldId id="289" r:id="rId14"/>
    <p:sldId id="285" r:id="rId15"/>
    <p:sldId id="286" r:id="rId16"/>
    <p:sldId id="287" r:id="rId17"/>
    <p:sldId id="26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0482-7E75-4AC3-AC6E-D12D71D09A0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10E4-AE4A-470D-AA98-BDF1337D9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862091-81B6-4801-AA46-0737583F248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8C2EDF-CE87-403B-8968-06103BE7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3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762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28700" y="2590800"/>
            <a:ext cx="7086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9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921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36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239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1143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DC60342F-24C7-4100-A5A0-C0D79A51F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spcAft>
          <a:spcPts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www.cep.gov/cep-final-report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8380C-DACE-4E3B-91EE-CC775CCC9E62}"/>
              </a:ext>
            </a:extLst>
          </p:cNvPr>
          <p:cNvSpPr txBox="1"/>
          <p:nvPr/>
        </p:nvSpPr>
        <p:spPr>
          <a:xfrm>
            <a:off x="990600" y="1240304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Recommendations of the Commission on Evidence-Based Policymaking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69A70-A876-4A06-AE18-F32BC2C7ABDA}"/>
              </a:ext>
            </a:extLst>
          </p:cNvPr>
          <p:cNvSpPr txBox="1"/>
          <p:nvPr/>
        </p:nvSpPr>
        <p:spPr>
          <a:xfrm>
            <a:off x="990600" y="3886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Presented to the Advisory Committee on Data for Evidence Building</a:t>
            </a:r>
          </a:p>
          <a:p>
            <a:pPr algn="ctr"/>
            <a:r>
              <a:rPr lang="en-US" dirty="0"/>
              <a:t>October 23, 2020</a:t>
            </a:r>
          </a:p>
          <a:p>
            <a:pPr algn="ctr"/>
            <a:r>
              <a:rPr lang="en-US" dirty="0"/>
              <a:t>Lucas Hitt, U.S Dept. of Commerce</a:t>
            </a:r>
          </a:p>
        </p:txBody>
      </p:sp>
    </p:spTree>
    <p:extLst>
      <p:ext uri="{BB962C8B-B14F-4D97-AF65-F5344CB8AC3E}">
        <p14:creationId xmlns:p14="http://schemas.microsoft.com/office/powerpoint/2010/main" val="315458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0BC3-535D-455C-9A60-7F56F4E9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of CEP’s NSDS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98DDC-4320-4589-BB66-555A06752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277883"/>
            <a:ext cx="4743450" cy="49936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D7CBF-B6E5-49E0-8513-1D62DBD2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National Secure Data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11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A593FF-2190-4F6E-A250-C82EC513C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991" y="2293143"/>
            <a:ext cx="3904385" cy="2957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EEAB72-4057-4AF1-A45B-34600D20E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044" y="2343943"/>
            <a:ext cx="3779650" cy="2609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9F00D3-D86C-4D84-9D04-C03560F71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91" y="1414859"/>
            <a:ext cx="8066809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7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National Secure Data Service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DF42DC-FCF7-407F-92F0-B4C025E57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50" y="1371600"/>
            <a:ext cx="7722299" cy="4876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6C2E1-6A62-4825-AFF2-80D14792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2819400" cy="2620963"/>
          </a:xfrm>
        </p:spPr>
        <p:txBody>
          <a:bodyPr/>
          <a:lstStyle/>
          <a:p>
            <a:r>
              <a:rPr lang="en-US" dirty="0"/>
              <a:t>CEP’s NSDS at Work…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70B7-4573-4815-A0A0-68EA2DB6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092A9E5-C9CE-44B1-95A9-9E6F4CBC8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/>
          <a:stretch/>
        </p:blipFill>
        <p:spPr>
          <a:xfrm>
            <a:off x="3932606" y="170694"/>
            <a:ext cx="4982794" cy="6550781"/>
          </a:xfrm>
        </p:spPr>
      </p:pic>
    </p:spTree>
    <p:extLst>
      <p:ext uri="{BB962C8B-B14F-4D97-AF65-F5344CB8AC3E}">
        <p14:creationId xmlns:p14="http://schemas.microsoft.com/office/powerpoint/2010/main" val="229713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354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803705"/>
            <a:ext cx="3156492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Commission’s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190" y="4013165"/>
            <a:ext cx="3153009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Available at </a:t>
            </a: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2"/>
              </a:rPr>
              <a:t>www.cep.gov</a:t>
            </a: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928939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H:\CEP\CEP PowerPoint\CEP-Cove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779260"/>
            <a:ext cx="4094602" cy="530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8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Commission?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300" dirty="0"/>
              <a:t>The Commission was the result of discussions on </a:t>
            </a:r>
            <a:r>
              <a:rPr lang="en-US" sz="2300" b="1" i="1" dirty="0">
                <a:solidFill>
                  <a:schemeClr val="tx2"/>
                </a:solidFill>
              </a:rPr>
              <a:t>opportunities for better creating and using evidence</a:t>
            </a:r>
            <a:r>
              <a:rPr lang="en-US" sz="2300" i="1" dirty="0">
                <a:solidFill>
                  <a:schemeClr val="tx2"/>
                </a:solidFill>
              </a:rPr>
              <a:t> </a:t>
            </a:r>
            <a:r>
              <a:rPr lang="en-US" sz="2300" dirty="0"/>
              <a:t>to inform decision-making, whether in budget decisions or day-to-day management, especially by:</a:t>
            </a:r>
            <a:endParaRPr lang="en-US" sz="2300" i="1" dirty="0">
              <a:solidFill>
                <a:schemeClr val="tx2"/>
              </a:solidFill>
            </a:endParaRPr>
          </a:p>
          <a:p>
            <a:pPr lvl="1"/>
            <a:r>
              <a:rPr lang="en-US" sz="1900" b="1" i="1" dirty="0">
                <a:solidFill>
                  <a:schemeClr val="tx2"/>
                </a:solidFill>
              </a:rPr>
              <a:t>addressing barriers to the reuse of already collected data</a:t>
            </a:r>
          </a:p>
          <a:p>
            <a:pPr lvl="1"/>
            <a:r>
              <a:rPr lang="en-US" sz="1900" b="1" i="1" dirty="0">
                <a:solidFill>
                  <a:schemeClr val="tx2"/>
                </a:solidFill>
              </a:rPr>
              <a:t>Identifying strategies for building into program design</a:t>
            </a:r>
          </a:p>
          <a:p>
            <a:r>
              <a:rPr lang="en-US" sz="2300" dirty="0"/>
              <a:t>Created by legislation </a:t>
            </a:r>
            <a:r>
              <a:rPr lang="en-US" sz="2300" b="1" i="1" dirty="0">
                <a:solidFill>
                  <a:schemeClr val="tx2"/>
                </a:solidFill>
              </a:rPr>
              <a:t>co-sponsored by Speaker Paul Ryan and Senator Patty Murray</a:t>
            </a:r>
            <a:r>
              <a:rPr lang="en-US" sz="2300" dirty="0"/>
              <a:t>, enacted March 30, 2016 (P.L. 114-140)</a:t>
            </a:r>
          </a:p>
          <a:p>
            <a:r>
              <a:rPr lang="en-US" sz="2300" dirty="0"/>
              <a:t>Members appointed by the President, Speaker of the House, House Minority Leader, and the Senate Majority and Minority Leaders – 1/3 on privacy; 2/3 experts on program administration, data, or research</a:t>
            </a:r>
          </a:p>
          <a:p>
            <a:r>
              <a:rPr lang="en-US" sz="2300" dirty="0"/>
              <a:t>Provided its report to the President and the Congress on </a:t>
            </a:r>
            <a:r>
              <a:rPr lang="en-US" sz="2300" b="1" i="1" dirty="0">
                <a:solidFill>
                  <a:schemeClr val="tx2"/>
                </a:solidFill>
              </a:rPr>
              <a:t>September 7, 2017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4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Commission’s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2500" dirty="0"/>
              <a:t>The Commission engaged in an </a:t>
            </a:r>
            <a:r>
              <a:rPr lang="en-US" sz="2500" b="1" i="1" dirty="0">
                <a:solidFill>
                  <a:schemeClr val="tx2"/>
                </a:solidFill>
              </a:rPr>
              <a:t>8-month fact-finding process </a:t>
            </a:r>
            <a:r>
              <a:rPr lang="en-US" sz="2500" dirty="0"/>
              <a:t>to gather input: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7 Public Meetings with 49 invited witnesses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3 Public Hearings in DC, Chicago, and San Francisco with 37 witnesses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Request for Comments in the </a:t>
            </a:r>
            <a:r>
              <a:rPr lang="en-US" sz="2200" i="1" dirty="0"/>
              <a:t>Federal Register</a:t>
            </a:r>
            <a:r>
              <a:rPr lang="en-US" sz="2200" dirty="0"/>
              <a:t> with more than 350 submitted comments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CEP Survey of 209 Federal offices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More than 40 meetings with other groups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Following public input, the Commission ran a deliberative review process to consider all of the input received and distilled areas of agreement into the Commission’s </a:t>
            </a:r>
            <a:r>
              <a:rPr lang="en-US" sz="2500" b="1" i="1" dirty="0">
                <a:solidFill>
                  <a:schemeClr val="tx2"/>
                </a:solidFill>
              </a:rPr>
              <a:t>22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762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Report – Major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500" b="1" dirty="0">
                <a:solidFill>
                  <a:schemeClr val="tx2"/>
                </a:solidFill>
              </a:rPr>
              <a:t>Improved Access to Data </a:t>
            </a:r>
            <a:r>
              <a:rPr lang="en-US" sz="2500" dirty="0"/>
              <a:t>– Laws and policies are not currently optimized to support the use of data across programs or to maximize privacy</a:t>
            </a:r>
          </a:p>
          <a:p>
            <a:r>
              <a:rPr lang="en-US" sz="2500" b="1" dirty="0">
                <a:solidFill>
                  <a:schemeClr val="tx2"/>
                </a:solidFill>
              </a:rPr>
              <a:t>Stronger Privacy Protections </a:t>
            </a:r>
            <a:r>
              <a:rPr lang="en-US" sz="2500" dirty="0"/>
              <a:t>– protections today are applied unevenly across government, and not dynamic enough to meet the changing risks associated with the use of data</a:t>
            </a:r>
          </a:p>
          <a:p>
            <a:r>
              <a:rPr lang="en-US" sz="2500" b="1" dirty="0">
                <a:solidFill>
                  <a:schemeClr val="tx2"/>
                </a:solidFill>
              </a:rPr>
              <a:t>Greater Capacity </a:t>
            </a:r>
            <a:r>
              <a:rPr lang="en-US" sz="2500" b="1" dirty="0"/>
              <a:t>– </a:t>
            </a:r>
            <a:r>
              <a:rPr lang="en-US" sz="2500" dirty="0"/>
              <a:t>filling the existing capacity gaps across institutions and actors inside and outside government, including </a:t>
            </a:r>
          </a:p>
          <a:p>
            <a:pPr lvl="1"/>
            <a:r>
              <a:rPr lang="en-US" sz="2100" dirty="0"/>
              <a:t>better coordination of existing actors into a coherent evidence community </a:t>
            </a:r>
          </a:p>
          <a:p>
            <a:pPr lvl="1"/>
            <a:r>
              <a:rPr lang="en-US" sz="2100" dirty="0"/>
              <a:t>the establishment of an entity to better support access and privacy </a:t>
            </a:r>
          </a:p>
          <a:p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9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Commission’s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629400" cy="4525963"/>
          </a:xfrm>
        </p:spPr>
        <p:txBody>
          <a:bodyPr/>
          <a:lstStyle/>
          <a:p>
            <a:r>
              <a:rPr lang="en-US" dirty="0"/>
              <a:t>A future in which</a:t>
            </a:r>
          </a:p>
          <a:p>
            <a:pPr lvl="1"/>
            <a:r>
              <a:rPr lang="en-US" sz="2600" b="1" i="1" dirty="0">
                <a:solidFill>
                  <a:schemeClr val="tx2"/>
                </a:solidFill>
              </a:rPr>
              <a:t>rigorous evidence is created efficiently,</a:t>
            </a:r>
          </a:p>
          <a:p>
            <a:pPr lvl="1"/>
            <a:r>
              <a:rPr lang="en-US" sz="2600" dirty="0"/>
              <a:t>as a </a:t>
            </a:r>
            <a:r>
              <a:rPr lang="en-US" sz="2600" b="1" i="1" dirty="0">
                <a:solidFill>
                  <a:schemeClr val="tx2"/>
                </a:solidFill>
              </a:rPr>
              <a:t>routine </a:t>
            </a:r>
            <a:r>
              <a:rPr lang="en-US" sz="2600" dirty="0"/>
              <a:t>part of government operations, and </a:t>
            </a:r>
          </a:p>
          <a:p>
            <a:pPr lvl="1"/>
            <a:r>
              <a:rPr lang="en-US" sz="2600" b="1" i="1" dirty="0">
                <a:solidFill>
                  <a:schemeClr val="tx2"/>
                </a:solidFill>
              </a:rPr>
              <a:t>Used </a:t>
            </a:r>
            <a:r>
              <a:rPr lang="en-US" sz="2600" dirty="0"/>
              <a:t>to construct effective public policy. </a:t>
            </a:r>
            <a:endParaRPr lang="en-US" sz="26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Recommendations to Improve Secure, Private, and Confidential Data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Establish a </a:t>
            </a:r>
            <a:r>
              <a:rPr lang="en-US" sz="2600" b="1" i="1" dirty="0">
                <a:solidFill>
                  <a:schemeClr val="tx2"/>
                </a:solidFill>
              </a:rPr>
              <a:t>National Secure Data Service </a:t>
            </a:r>
            <a:r>
              <a:rPr lang="en-US" sz="2600" dirty="0"/>
              <a:t>to facilitate access to data for evidence building while ensuring privacy and transparency in how those data are used.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Require </a:t>
            </a:r>
            <a:r>
              <a:rPr lang="en-US" sz="2600" b="1" i="1" dirty="0">
                <a:solidFill>
                  <a:schemeClr val="tx2"/>
                </a:solidFill>
              </a:rPr>
              <a:t>stringent privacy qualifications </a:t>
            </a:r>
            <a:r>
              <a:rPr lang="en-US" sz="2600" dirty="0"/>
              <a:t>for acquiring and combining data for statistical purposes at the NSDS. 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2"/>
                </a:solidFill>
              </a:rPr>
              <a:t>Review and revise laws authorizing Federal data collection and use </a:t>
            </a:r>
            <a:r>
              <a:rPr lang="en-US" sz="2600" dirty="0"/>
              <a:t>to ensure that limited access to administrative and survey data are possible under strict privacy controls.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2"/>
                </a:solidFill>
              </a:rPr>
              <a:t>Develop a uniform process for external researchers </a:t>
            </a:r>
            <a:r>
              <a:rPr lang="en-US" sz="2600" dirty="0"/>
              <a:t>to apply and qualify for secure access to confidential government data for evidence-building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Recommendations Related to State-Collected Administrative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Ensure that </a:t>
            </a:r>
            <a:r>
              <a:rPr lang="en-US" sz="2600" b="1" i="1" dirty="0">
                <a:solidFill>
                  <a:schemeClr val="tx2"/>
                </a:solidFill>
              </a:rPr>
              <a:t>state-collected administrative data on quarterly earning are available </a:t>
            </a:r>
            <a:r>
              <a:rPr lang="en-US" sz="2600" dirty="0"/>
              <a:t>for statistical purposes only and made available through a single Federal source. 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Direct Federal departments that acquire state-collected administrative data to make the data available for statistical purposes. Where there is substantial Federal investment in a program, </a:t>
            </a:r>
            <a:r>
              <a:rPr lang="en-US" sz="2600" b="1" i="1" dirty="0">
                <a:solidFill>
                  <a:schemeClr val="tx2"/>
                </a:solidFill>
              </a:rPr>
              <a:t>Federal departments should, consistent with applicable laws, direct states to provide the data necessary to support evidence building.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Recommendations to Modernize Data Protections for Evidence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2"/>
                </a:solidFill>
              </a:rPr>
              <a:t>Require comprehensive risk assessments on de-identified confidential data </a:t>
            </a:r>
            <a:r>
              <a:rPr lang="en-US" sz="2800" dirty="0"/>
              <a:t>intended for public release to improve how data are protected and risk is managed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2"/>
                </a:solidFill>
              </a:rPr>
              <a:t>Adopt modern privacy-enhancing technologies for confidential data </a:t>
            </a:r>
            <a:r>
              <a:rPr lang="en-US" sz="2800" dirty="0"/>
              <a:t>used for evidence building to ensure the government’s capabilities to keep data secure and protect confidentiality are constantly improving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2"/>
                </a:solidFill>
              </a:rPr>
              <a:t>Assign senior officials responsibilities for data access and data stewardship </a:t>
            </a:r>
            <a:r>
              <a:rPr lang="en-US" sz="2800" dirty="0"/>
              <a:t>within government departments 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2"/>
                </a:solidFill>
              </a:rPr>
              <a:t>Codify policies for maintaining integrity and objectivity</a:t>
            </a:r>
            <a:r>
              <a:rPr lang="en-US" sz="2800" dirty="0"/>
              <a:t> in Federal statistics to promote continued trust in the accuracy of information being used to guide government decision making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Recommendations to Strengthen Federal Capacity for Evidence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Identify or establish a Chief Evaluation Officer</a:t>
            </a:r>
            <a:r>
              <a:rPr lang="en-US" sz="3500" dirty="0"/>
              <a:t> in each department to coordinate evaluation and policy research and to collaborate with other evidence-building functions within Federal departments.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Develop learning agendas in Federal departments </a:t>
            </a:r>
            <a:r>
              <a:rPr lang="en-US" sz="3500" dirty="0"/>
              <a:t>to support the generation and use of evidence to address the range of policymakers’ questions.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Improve coordination of government-wide evidence building </a:t>
            </a:r>
            <a:r>
              <a:rPr lang="en-US" sz="3500" dirty="0"/>
              <a:t>by directing OMB to facilitate cross-government coordination.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Align administrative processes </a:t>
            </a:r>
            <a:r>
              <a:rPr lang="en-US" sz="3500" dirty="0"/>
              <a:t>with evidence-building activities, including those related to the approval of information collections and the procurement of services for evidence building.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Ensure that sufficient resources are available </a:t>
            </a:r>
            <a:r>
              <a:rPr lang="en-US" sz="3500" dirty="0"/>
              <a:t>to support evidence-building activities, including resources to support implementation of the recommendations of the Commission.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P-Colors">
      <a:dk1>
        <a:sysClr val="windowText" lastClr="000000"/>
      </a:dk1>
      <a:lt1>
        <a:sysClr val="window" lastClr="FFFFFF"/>
      </a:lt1>
      <a:dk2>
        <a:srgbClr val="026937"/>
      </a:dk2>
      <a:lt2>
        <a:srgbClr val="E8EFE8"/>
      </a:lt2>
      <a:accent1>
        <a:srgbClr val="026937"/>
      </a:accent1>
      <a:accent2>
        <a:srgbClr val="9C5252"/>
      </a:accent2>
      <a:accent3>
        <a:srgbClr val="E68422"/>
      </a:accent3>
      <a:accent4>
        <a:srgbClr val="846648"/>
      </a:accent4>
      <a:accent5>
        <a:srgbClr val="528D65"/>
      </a:accent5>
      <a:accent6>
        <a:srgbClr val="758085"/>
      </a:accent6>
      <a:hlink>
        <a:srgbClr val="3399FF"/>
      </a:hlink>
      <a:folHlink>
        <a:srgbClr val="7030A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B40C7A8FAF64A8FA04D6C769BDBDE" ma:contentTypeVersion="6" ma:contentTypeDescription="Create a new document." ma:contentTypeScope="" ma:versionID="c51225c50b89977fd10edf1825399fad">
  <xsd:schema xmlns:xsd="http://www.w3.org/2001/XMLSchema" xmlns:xs="http://www.w3.org/2001/XMLSchema" xmlns:p="http://schemas.microsoft.com/office/2006/metadata/properties" xmlns:ns2="884c6dd0-ff0c-4cd1-93a7-004121269427" xmlns:ns3="8a489ce9-792c-4c31-9000-8964390ac382" targetNamespace="http://schemas.microsoft.com/office/2006/metadata/properties" ma:root="true" ma:fieldsID="8ad231582b5b688e08d06060ba0961e7" ns2:_="" ns3:_="">
    <xsd:import namespace="884c6dd0-ff0c-4cd1-93a7-004121269427"/>
    <xsd:import namespace="8a489ce9-792c-4c31-9000-8964390ac382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c6dd0-ff0c-4cd1-93a7-004121269427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89ce9-792c-4c31-9000-8964390ac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13848E-12FE-46F3-83ED-0A76464AC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4c6dd0-ff0c-4cd1-93a7-004121269427"/>
    <ds:schemaRef ds:uri="8a489ce9-792c-4c31-9000-8964390ac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A768C3-DF04-47DD-80B4-861C4D30D2BA}">
  <ds:schemaRefs>
    <ds:schemaRef ds:uri="http://purl.org/dc/elements/1.1/"/>
    <ds:schemaRef ds:uri="884c6dd0-ff0c-4cd1-93a7-004121269427"/>
    <ds:schemaRef ds:uri="http://schemas.microsoft.com/office/2006/documentManagement/types"/>
    <ds:schemaRef ds:uri="http://schemas.microsoft.com/office/infopath/2007/PartnerControls"/>
    <ds:schemaRef ds:uri="8a489ce9-792c-4c31-9000-8964390ac382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3D51BFF-3287-4CCD-A9FC-111DB826D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809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PowerPoint Presentation</vt:lpstr>
      <vt:lpstr>What was the Commission?</vt:lpstr>
      <vt:lpstr>The Commission’s Process</vt:lpstr>
      <vt:lpstr>The Report – Major Themes</vt:lpstr>
      <vt:lpstr>The Commission’s Vision</vt:lpstr>
      <vt:lpstr>Recommendations to Improve Secure, Private, and Confidential Data Access</vt:lpstr>
      <vt:lpstr>Recommendations Related to State-Collected Administrative Data</vt:lpstr>
      <vt:lpstr>Recommendations to Modernize Data Protections for Evidence Building</vt:lpstr>
      <vt:lpstr>Recommendations to Strengthen Federal Capacity for Evidence Building</vt:lpstr>
      <vt:lpstr>Functions of CEP’s NSDS</vt:lpstr>
      <vt:lpstr>The National Secure Data Service</vt:lpstr>
      <vt:lpstr>The National Secure Data Service</vt:lpstr>
      <vt:lpstr>CEP’s NSDS at Work…</vt:lpstr>
      <vt:lpstr>The Commission’s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Hitt, Lucas</dc:creator>
  <cp:lastModifiedBy>Hitt, Lucas</cp:lastModifiedBy>
  <cp:revision>4</cp:revision>
  <dcterms:created xsi:type="dcterms:W3CDTF">2020-10-22T19:46:30Z</dcterms:created>
  <dcterms:modified xsi:type="dcterms:W3CDTF">2020-10-22T21:15:29Z</dcterms:modified>
</cp:coreProperties>
</file>