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88825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elvetica Neue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zDLmKFR+McGuDiICbRzw6YrVR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80" d="100"/>
          <a:sy n="80" d="100"/>
        </p:scale>
        <p:origin x="786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b6ed0b57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gab6ed0b57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ab6ed0b577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b70e309a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ab70e309a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ab70e309a9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b70e309a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b70e309a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ab70e309a9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b70e309a9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ab70e309a9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ab70e309a9_0_28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b6ed0b577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b6ed0b577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ab6ed0b577_0_4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ab6ed0b57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ab6ed0b577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ab6ed0b577_0_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b6ed0b57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ab6ed0b577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ab6ed0b577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c3c46f6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c3c46f6f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ac3c46f6f3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ctrTitle"/>
          </p:nvPr>
        </p:nvSpPr>
        <p:spPr>
          <a:xfrm>
            <a:off x="570377" y="530100"/>
            <a:ext cx="7021712" cy="1731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Helvetica Neue"/>
              <a:buNone/>
              <a:defRPr b="1" i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ubTitle" idx="1"/>
          </p:nvPr>
        </p:nvSpPr>
        <p:spPr>
          <a:xfrm>
            <a:off x="570377" y="2479364"/>
            <a:ext cx="7021711" cy="978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 i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570377" y="612464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09443" y="273050"/>
            <a:ext cx="4010039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2000"/>
              <a:buFont typeface="Helvetica Neue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4765492" y="273053"/>
            <a:ext cx="6813892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2"/>
          </p:nvPr>
        </p:nvSpPr>
        <p:spPr>
          <a:xfrm>
            <a:off x="609443" y="1435103"/>
            <a:ext cx="4010039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2000"/>
              <a:buFont typeface="Helvetica Neue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2"/>
          </p:nvPr>
        </p:nvSpPr>
        <p:spPr>
          <a:xfrm>
            <a:off x="2389095" y="612775"/>
            <a:ext cx="731329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2389095" y="5367338"/>
            <a:ext cx="7313295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 rot="5400000">
            <a:off x="3942642" y="-2319220"/>
            <a:ext cx="4262712" cy="1157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 rot="5400000">
            <a:off x="7282379" y="1829161"/>
            <a:ext cx="5851525" cy="274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 rot="5400000">
            <a:off x="1695833" y="-811752"/>
            <a:ext cx="5851525" cy="8024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284556" y="1338867"/>
            <a:ext cx="11578885" cy="426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962833" y="4406903"/>
            <a:ext cx="10360501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4000"/>
              <a:buFont typeface="Helvetica Neue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609441" y="1600203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6195986" y="1600203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3600"/>
              <a:buFont typeface="Helvetica Neu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609441" y="2174875"/>
            <a:ext cx="538551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3"/>
          </p:nvPr>
        </p:nvSpPr>
        <p:spPr>
          <a:xfrm>
            <a:off x="6191754" y="1535113"/>
            <a:ext cx="538763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4"/>
          </p:nvPr>
        </p:nvSpPr>
        <p:spPr>
          <a:xfrm>
            <a:off x="6191754" y="2174875"/>
            <a:ext cx="538763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4164515" y="6356353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-1" y="6049342"/>
            <a:ext cx="12207240" cy="808658"/>
          </a:xfrm>
          <a:prstGeom prst="rect">
            <a:avLst/>
          </a:prstGeom>
          <a:solidFill>
            <a:srgbClr val="041E42"/>
          </a:solidFill>
          <a:ln w="9525" cap="flat" cmpd="sng">
            <a:solidFill>
              <a:srgbClr val="00387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4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85" cy="8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3600"/>
              <a:buFont typeface="Helvetica Neue"/>
              <a:buNone/>
              <a:defRPr sz="3600" b="1" i="0" u="none" strike="noStrike" cap="none">
                <a:solidFill>
                  <a:srgbClr val="002D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body" idx="1"/>
          </p:nvPr>
        </p:nvSpPr>
        <p:spPr>
          <a:xfrm>
            <a:off x="284556" y="1338867"/>
            <a:ext cx="11578885" cy="426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ldNum" idx="12"/>
          </p:nvPr>
        </p:nvSpPr>
        <p:spPr>
          <a:xfrm>
            <a:off x="570377" y="6070858"/>
            <a:ext cx="52399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795880" y="6371258"/>
            <a:ext cx="3067561" cy="2238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4"/>
          <p:cNvSpPr/>
          <p:nvPr/>
        </p:nvSpPr>
        <p:spPr>
          <a:xfrm>
            <a:off x="-1" y="5956645"/>
            <a:ext cx="12188826" cy="92697"/>
          </a:xfrm>
          <a:prstGeom prst="rect">
            <a:avLst/>
          </a:prstGeom>
          <a:solidFill>
            <a:srgbClr val="BBBCBC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eng/record/sum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ichmond.com/news/state-and-regional/govt-and-politics/mceachin-casts-doubt-on-census-bureaus-plans-for-population-count-data/article_78b9dd06-c21d-5acc-b564-00fbc5934607.html" TargetMode="External"/><Relationship Id="rId5" Type="http://schemas.openxmlformats.org/officeDocument/2006/relationships/hyperlink" Target="https://www.auria.fi/biopankki/en/kansalaisille/index.php#hyodyt_naytteenantajalle" TargetMode="External"/><Relationship Id="rId4" Type="http://schemas.openxmlformats.org/officeDocument/2006/relationships/hyperlink" Target="https://www.phrn.org.au/for-the-community/case-studi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about/adrm/fsrdc/about/ongoing-project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9320" cy="6858000"/>
          </a:xfrm>
          <a:prstGeom prst="rect">
            <a:avLst/>
          </a:prstGeom>
          <a:solidFill>
            <a:srgbClr val="011B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07725" y="1202900"/>
            <a:ext cx="11581200" cy="10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BBBCBC"/>
              </a:buClr>
              <a:buSzPts val="5400"/>
              <a:buFont typeface="Arial"/>
              <a:buNone/>
            </a:pPr>
            <a:r>
              <a:rPr lang="en-US" sz="5400">
                <a:solidFill>
                  <a:srgbClr val="BBBCBC"/>
                </a:solidFill>
                <a:latin typeface="Arial"/>
                <a:ea typeface="Arial"/>
                <a:cs typeface="Arial"/>
                <a:sym typeface="Arial"/>
              </a:rPr>
              <a:t>Relevant T</a:t>
            </a:r>
            <a:r>
              <a:rPr lang="en-US" sz="5400" b="1" i="0">
                <a:solidFill>
                  <a:srgbClr val="BBBCBC"/>
                </a:solidFill>
                <a:latin typeface="Arial"/>
                <a:ea typeface="Arial"/>
                <a:cs typeface="Arial"/>
                <a:sym typeface="Arial"/>
              </a:rPr>
              <a:t>echnolog</a:t>
            </a:r>
            <a:r>
              <a:rPr lang="en-US" sz="5400">
                <a:solidFill>
                  <a:srgbClr val="BBBCBC"/>
                </a:solidFill>
                <a:latin typeface="Arial"/>
                <a:ea typeface="Arial"/>
                <a:cs typeface="Arial"/>
                <a:sym typeface="Arial"/>
              </a:rPr>
              <a:t>ies</a:t>
            </a:r>
            <a:endParaRPr sz="5400" b="1" i="0">
              <a:solidFill>
                <a:srgbClr val="BBBCB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BBBCBC"/>
              </a:buClr>
              <a:buSzPts val="5400"/>
              <a:buFont typeface="Arial"/>
              <a:buNone/>
            </a:pPr>
            <a:endParaRPr sz="5400">
              <a:solidFill>
                <a:srgbClr val="BBB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92288" y="4153667"/>
            <a:ext cx="4743000" cy="16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40"/>
              <a:buNone/>
            </a:pPr>
            <a:r>
              <a:rPr lang="en-US" sz="2040">
                <a:latin typeface="Arial"/>
                <a:ea typeface="Arial"/>
                <a:cs typeface="Arial"/>
                <a:sym typeface="Arial"/>
              </a:rPr>
              <a:t>Amy O’Hara</a:t>
            </a:r>
            <a:endParaRPr sz="204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408"/>
              </a:spcBef>
              <a:spcAft>
                <a:spcPts val="0"/>
              </a:spcAft>
              <a:buClr>
                <a:schemeClr val="lt1"/>
              </a:buClr>
              <a:buSzPts val="2040"/>
              <a:buNone/>
            </a:pPr>
            <a:endParaRPr sz="204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408"/>
              </a:spcBef>
              <a:spcAft>
                <a:spcPts val="0"/>
              </a:spcAft>
              <a:buClr>
                <a:schemeClr val="lt1"/>
              </a:buClr>
              <a:buSzPts val="2040"/>
              <a:buNone/>
            </a:pPr>
            <a:r>
              <a:rPr lang="en-US" sz="2040">
                <a:latin typeface="Arial"/>
                <a:ea typeface="Arial"/>
                <a:cs typeface="Arial"/>
                <a:sym typeface="Arial"/>
              </a:rPr>
              <a:t>November 20, 2020</a:t>
            </a:r>
            <a:endParaRPr sz="204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8136" y="4783153"/>
            <a:ext cx="4111073" cy="1385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b6ed0b577_0_8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36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Ways to think about technology</a:t>
            </a:r>
            <a:endParaRPr/>
          </a:p>
        </p:txBody>
      </p:sp>
      <p:sp>
        <p:nvSpPr>
          <p:cNvPr id="98" name="Google Shape;98;gab6ed0b577_0_8"/>
          <p:cNvSpPr txBox="1">
            <a:spLocks noGrp="1"/>
          </p:cNvSpPr>
          <p:nvPr>
            <p:ph type="body" idx="1"/>
          </p:nvPr>
        </p:nvSpPr>
        <p:spPr>
          <a:xfrm>
            <a:off x="305026" y="1391331"/>
            <a:ext cx="11578800" cy="47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/>
              <a:t>Getting data to/in NSDS </a:t>
            </a:r>
            <a:endParaRPr sz="3000" b="1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/>
              <a:t>Protecting the data </a:t>
            </a:r>
            <a:endParaRPr sz="3000" b="1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/>
              <a:t>Connecting users to NSDS </a:t>
            </a:r>
            <a:endParaRPr sz="3000" b="1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/>
              <a:t>Getting results out of NSDS </a:t>
            </a:r>
            <a:endParaRPr sz="3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3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b70e309a9_0_6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D50"/>
              </a:buClr>
              <a:buSzPts val="36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View as RDC director </a:t>
            </a:r>
            <a:endParaRPr/>
          </a:p>
        </p:txBody>
      </p:sp>
      <p:sp>
        <p:nvSpPr>
          <p:cNvPr id="105" name="Google Shape;105;gab70e309a9_0_6"/>
          <p:cNvSpPr txBox="1">
            <a:spLocks noGrp="1"/>
          </p:cNvSpPr>
          <p:nvPr>
            <p:ph type="body" idx="1"/>
          </p:nvPr>
        </p:nvSpPr>
        <p:spPr>
          <a:xfrm>
            <a:off x="354401" y="1082906"/>
            <a:ext cx="11578800" cy="47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Modern technology lacking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Contrast Census vs. NCHS data provisioning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Census Integrated Research Environment lacks scalable compute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No virtual access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Pilot underway, no business model or resource planning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Roadblocks for non-academic users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Varying definitions and requirements for “authorized users”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No investment to increase trust of data providers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Need process automation, clear and repeatable process for data sharing,  transparency about access and products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No investment to increase public trust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Need transparency about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uses</a:t>
            </a:r>
            <a:r>
              <a:rPr lang="en-US" sz="2200"/>
              <a:t>, </a:t>
            </a:r>
            <a:r>
              <a:rPr lang="en-US" sz="2200" u="sng">
                <a:solidFill>
                  <a:schemeClr val="hlink"/>
                </a:solidFill>
                <a:hlinkClick r:id="rId4"/>
              </a:rPr>
              <a:t>results</a:t>
            </a:r>
            <a:r>
              <a:rPr lang="en-US" sz="2200"/>
              <a:t>, and </a:t>
            </a:r>
            <a:r>
              <a:rPr lang="en-US" sz="2200" u="sng">
                <a:solidFill>
                  <a:schemeClr val="hlink"/>
                </a:solidFill>
                <a:hlinkClick r:id="rId5"/>
              </a:rPr>
              <a:t>benefits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A misplaced focus on a Census Act-driven view of privacy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differential privacy, impact of</a:t>
            </a:r>
            <a:r>
              <a:rPr lang="en-US" sz="2200" u="sng">
                <a:solidFill>
                  <a:schemeClr val="hlink"/>
                </a:solidFill>
                <a:hlinkClick r:id="rId6"/>
              </a:rPr>
              <a:t> noise</a:t>
            </a:r>
            <a:endParaRPr sz="22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b70e309a9_0_12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87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RDC hasn’t pursued/provided yet</a:t>
            </a:r>
            <a:endParaRPr/>
          </a:p>
        </p:txBody>
      </p:sp>
      <p:sp>
        <p:nvSpPr>
          <p:cNvPr id="112" name="Google Shape;112;gab70e309a9_0_12"/>
          <p:cNvSpPr txBox="1">
            <a:spLocks noGrp="1"/>
          </p:cNvSpPr>
          <p:nvPr>
            <p:ph type="body" idx="1"/>
          </p:nvPr>
        </p:nvSpPr>
        <p:spPr>
          <a:xfrm>
            <a:off x="284556" y="1338867"/>
            <a:ext cx="11578800" cy="426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Metadata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Synthetic data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Secure query servers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Double encryption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Alternative authentication models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Virtual enclaves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Efficient, affordable linkages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Federation with other data systems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–"/>
            </a:pPr>
            <a:r>
              <a:rPr lang="en-US" sz="2500"/>
              <a:t>Smart contracts</a:t>
            </a:r>
            <a:endParaRPr sz="25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… Small steps: </a:t>
            </a:r>
            <a:r>
              <a:rPr lang="en-US" sz="2500" u="sng">
                <a:solidFill>
                  <a:schemeClr val="hlink"/>
                </a:solidFill>
                <a:hlinkClick r:id="rId3"/>
              </a:rPr>
              <a:t>Project metadata</a:t>
            </a:r>
            <a:r>
              <a:rPr lang="en-US" sz="2500"/>
              <a:t> for active and completed Census projects </a:t>
            </a: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ab70e309a9_0_282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87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Getting data to/in NSDS </a:t>
            </a:r>
            <a:endParaRPr sz="4400"/>
          </a:p>
        </p:txBody>
      </p:sp>
      <p:sp>
        <p:nvSpPr>
          <p:cNvPr id="119" name="Google Shape;119;gab70e309a9_0_282"/>
          <p:cNvSpPr txBox="1">
            <a:spLocks noGrp="1"/>
          </p:cNvSpPr>
          <p:nvPr>
            <p:ph type="body" idx="1"/>
          </p:nvPr>
        </p:nvSpPr>
        <p:spPr>
          <a:xfrm>
            <a:off x="193856" y="1012292"/>
            <a:ext cx="11578800" cy="426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Accessing data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Directly (cleartext, in the clear) vs. encrypted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Integrated vs. federated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Required vs. voluntary, consented vs. not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Terms and conditions of use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Agreements (MOUs, DUAs, licenses, contracts), NDAs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Automating the production, maintenance, and monitoring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Transferring data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Data with identifiers vs. other fields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Protecting data in transit and at rest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Multiparty computation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/>
              <a:t>Data preparation</a:t>
            </a:r>
            <a:endParaRPr sz="2200" b="1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Linkage, matching, entity resolution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“De-identification” to produce research files 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b6ed0b577_0_45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87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Protecting the data </a:t>
            </a:r>
            <a:endParaRPr sz="4400"/>
          </a:p>
        </p:txBody>
      </p:sp>
      <p:sp>
        <p:nvSpPr>
          <p:cNvPr id="126" name="Google Shape;126;gab6ed0b577_0_45"/>
          <p:cNvSpPr txBox="1">
            <a:spLocks noGrp="1"/>
          </p:cNvSpPr>
          <p:nvPr>
            <p:ph type="body" idx="1"/>
          </p:nvPr>
        </p:nvSpPr>
        <p:spPr>
          <a:xfrm>
            <a:off x="305019" y="1057492"/>
            <a:ext cx="11578800" cy="426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Projects</a:t>
            </a:r>
            <a:endParaRPr sz="2400" b="1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Proposals</a:t>
            </a:r>
            <a:endParaRPr sz="2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US" sz="2400"/>
              <a:t>Review and approval process</a:t>
            </a:r>
            <a:endParaRPr sz="2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US" sz="2400"/>
              <a:t>Provisioning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People</a:t>
            </a:r>
            <a:endParaRPr sz="2400" b="1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Vetting, training</a:t>
            </a:r>
            <a:endParaRPr sz="2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US" sz="2400"/>
              <a:t>Reinstating/retaining status</a:t>
            </a:r>
            <a:endParaRPr sz="2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US" sz="2400"/>
              <a:t>Non-citizens, non-academics, non-employees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Settings</a:t>
            </a:r>
            <a:endParaRPr sz="2400" b="1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Data storage, location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Barriers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Surveillance (employee, cameras)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Encrypted computing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ab6ed0b577_0_39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87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Connecting users to NSDS </a:t>
            </a:r>
            <a:endParaRPr sz="4400"/>
          </a:p>
        </p:txBody>
      </p:sp>
      <p:sp>
        <p:nvSpPr>
          <p:cNvPr id="133" name="Google Shape;133;gab6ed0b577_0_39"/>
          <p:cNvSpPr txBox="1">
            <a:spLocks noGrp="1"/>
          </p:cNvSpPr>
          <p:nvPr>
            <p:ph type="body" idx="1"/>
          </p:nvPr>
        </p:nvSpPr>
        <p:spPr>
          <a:xfrm>
            <a:off x="284556" y="1054317"/>
            <a:ext cx="11578800" cy="426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Authentication</a:t>
            </a:r>
            <a:endParaRPr sz="2600" b="1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Something you have, you know, you are</a:t>
            </a:r>
            <a:endParaRPr sz="2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2600"/>
              <a:t>Token, challenge questions, biometrics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Equipment</a:t>
            </a:r>
            <a:endParaRPr sz="2600" b="1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Laptop, SD box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Restricted data vs. synthetic data</a:t>
            </a:r>
            <a:endParaRPr sz="2600" b="1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Any code vs. allowed queries</a:t>
            </a:r>
            <a:endParaRPr sz="2600" b="1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Research team vs. inside programmer</a:t>
            </a:r>
            <a:endParaRPr sz="2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b6ed0b577_0_14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Getting results out of NSDS </a:t>
            </a:r>
            <a:endParaRPr sz="4400"/>
          </a:p>
        </p:txBody>
      </p:sp>
      <p:sp>
        <p:nvSpPr>
          <p:cNvPr id="140" name="Google Shape;140;gab6ed0b577_0_14"/>
          <p:cNvSpPr txBox="1">
            <a:spLocks noGrp="1"/>
          </p:cNvSpPr>
          <p:nvPr>
            <p:ph type="body" idx="1"/>
          </p:nvPr>
        </p:nvSpPr>
        <p:spPr>
          <a:xfrm>
            <a:off x="354401" y="1082906"/>
            <a:ext cx="11578800" cy="47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Statistical output</a:t>
            </a:r>
            <a:endParaRPr sz="2600" b="1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Traditional disclosure avoidance vs. formal privacy</a:t>
            </a:r>
            <a:endParaRPr sz="2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2600"/>
              <a:t>Differential privacy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Single vs. blended sources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Descriptive vs. modeled statistics 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Summary vs. aggregated data</a:t>
            </a:r>
            <a:endParaRPr sz="2600" b="1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Synthetic data</a:t>
            </a:r>
            <a:endParaRPr sz="2600" b="1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Validation server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 b="1"/>
              <a:t>Microdata</a:t>
            </a:r>
            <a:endParaRPr sz="2600" b="1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Trusted third party services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Cleaned, harmonized, linked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ac3c46f6f3_0_0"/>
          <p:cNvSpPr txBox="1">
            <a:spLocks noGrp="1"/>
          </p:cNvSpPr>
          <p:nvPr>
            <p:ph type="title"/>
          </p:nvPr>
        </p:nvSpPr>
        <p:spPr>
          <a:xfrm>
            <a:off x="284556" y="341769"/>
            <a:ext cx="11578800" cy="87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Ripe for focus</a:t>
            </a:r>
            <a:endParaRPr/>
          </a:p>
        </p:txBody>
      </p:sp>
      <p:sp>
        <p:nvSpPr>
          <p:cNvPr id="147" name="Google Shape;147;gac3c46f6f3_0_0"/>
          <p:cNvSpPr txBox="1">
            <a:spLocks noGrp="1"/>
          </p:cNvSpPr>
          <p:nvPr>
            <p:ph type="body" idx="1"/>
          </p:nvPr>
        </p:nvSpPr>
        <p:spPr>
          <a:xfrm>
            <a:off x="284556" y="1338867"/>
            <a:ext cx="11578800" cy="426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1" dirty="0"/>
              <a:t>Who</a:t>
            </a:r>
            <a:r>
              <a:rPr lang="en-US" dirty="0"/>
              <a:t> can be an authorized user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/>
              <a:t>What are authorized </a:t>
            </a:r>
            <a:r>
              <a:rPr lang="en-US" b="1" dirty="0"/>
              <a:t>uses</a:t>
            </a:r>
            <a:endParaRPr b="1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1" dirty="0"/>
              <a:t>Transparency</a:t>
            </a:r>
            <a:r>
              <a:rPr lang="en-US" dirty="0"/>
              <a:t> - for data controllers and subjects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1" dirty="0"/>
              <a:t>Combined technologies</a:t>
            </a:r>
            <a:endParaRPr b="1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/>
              <a:t>Build or </a:t>
            </a:r>
            <a:r>
              <a:rPr lang="en-US" b="1" dirty="0"/>
              <a:t>buy</a:t>
            </a:r>
            <a:endParaRPr b="1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1" dirty="0"/>
              <a:t>Policy work</a:t>
            </a:r>
            <a:r>
              <a:rPr lang="en-US" dirty="0"/>
              <a:t> - clarify what law says vs interpretation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etown University OA">
      <a:dk1>
        <a:srgbClr val="000000"/>
      </a:dk1>
      <a:lt1>
        <a:srgbClr val="FFFFFF"/>
      </a:lt1>
      <a:dk2>
        <a:srgbClr val="011B39"/>
      </a:dk2>
      <a:lt2>
        <a:srgbClr val="4A4C4D"/>
      </a:lt2>
      <a:accent1>
        <a:srgbClr val="003B7C"/>
      </a:accent1>
      <a:accent2>
        <a:srgbClr val="9CA09C"/>
      </a:accent2>
      <a:accent3>
        <a:srgbClr val="00A4CC"/>
      </a:accent3>
      <a:accent4>
        <a:srgbClr val="46A536"/>
      </a:accent4>
      <a:accent5>
        <a:srgbClr val="CD0032"/>
      </a:accent5>
      <a:accent6>
        <a:srgbClr val="580A1D"/>
      </a:accent6>
      <a:hlink>
        <a:srgbClr val="003D81"/>
      </a:hlink>
      <a:folHlink>
        <a:srgbClr val="00A4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433</Words>
  <Application>Microsoft Office PowerPoint</Application>
  <PresentationFormat>Custom</PresentationFormat>
  <Paragraphs>101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Helvetica Neue</vt:lpstr>
      <vt:lpstr>Calibri</vt:lpstr>
      <vt:lpstr>Office Theme</vt:lpstr>
      <vt:lpstr>Relevant Technologies </vt:lpstr>
      <vt:lpstr>Ways to think about technology</vt:lpstr>
      <vt:lpstr>View as RDC director </vt:lpstr>
      <vt:lpstr>What RDC hasn’t pursued/provided yet</vt:lpstr>
      <vt:lpstr>Getting data to/in NSDS </vt:lpstr>
      <vt:lpstr>Protecting the data </vt:lpstr>
      <vt:lpstr>Connecting users to NSDS </vt:lpstr>
      <vt:lpstr>Getting results out of NSDS </vt:lpstr>
      <vt:lpstr>Ripe for focus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Relevant Technologies</dc:title>
  <dc:creator>Shikha Savdas</dc:creator>
  <cp:lastModifiedBy>Coleman, Ronald</cp:lastModifiedBy>
  <cp:revision>5</cp:revision>
  <dcterms:created xsi:type="dcterms:W3CDTF">2012-07-27T14:34:45Z</dcterms:created>
  <dcterms:modified xsi:type="dcterms:W3CDTF">2020-11-19T18:17:25Z</dcterms:modified>
</cp:coreProperties>
</file>