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5"/>
  </p:notesMasterIdLst>
  <p:handoutMasterIdLst>
    <p:handoutMasterId r:id="rId36"/>
  </p:handoutMasterIdLst>
  <p:sldIdLst>
    <p:sldId id="270" r:id="rId2"/>
    <p:sldId id="271" r:id="rId3"/>
    <p:sldId id="272" r:id="rId4"/>
    <p:sldId id="273" r:id="rId5"/>
    <p:sldId id="283" r:id="rId6"/>
    <p:sldId id="274" r:id="rId7"/>
    <p:sldId id="497" r:id="rId8"/>
    <p:sldId id="284" r:id="rId9"/>
    <p:sldId id="285" r:id="rId10"/>
    <p:sldId id="286" r:id="rId11"/>
    <p:sldId id="494" r:id="rId12"/>
    <p:sldId id="287" r:id="rId13"/>
    <p:sldId id="290" r:id="rId14"/>
    <p:sldId id="288" r:id="rId15"/>
    <p:sldId id="289" r:id="rId16"/>
    <p:sldId id="297" r:id="rId17"/>
    <p:sldId id="257" r:id="rId18"/>
    <p:sldId id="489" r:id="rId19"/>
    <p:sldId id="466" r:id="rId20"/>
    <p:sldId id="486" r:id="rId21"/>
    <p:sldId id="479" r:id="rId22"/>
    <p:sldId id="291" r:id="rId23"/>
    <p:sldId id="293" r:id="rId24"/>
    <p:sldId id="477" r:id="rId25"/>
    <p:sldId id="480" r:id="rId26"/>
    <p:sldId id="487" r:id="rId27"/>
    <p:sldId id="493" r:id="rId28"/>
    <p:sldId id="475" r:id="rId29"/>
    <p:sldId id="490" r:id="rId30"/>
    <p:sldId id="488" r:id="rId31"/>
    <p:sldId id="296" r:id="rId32"/>
    <p:sldId id="495" r:id="rId33"/>
    <p:sldId id="49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660"/>
  </p:normalViewPr>
  <p:slideViewPr>
    <p:cSldViewPr snapToGrid="0">
      <p:cViewPr varScale="1">
        <p:scale>
          <a:sx n="67" d="100"/>
          <a:sy n="67" d="100"/>
        </p:scale>
        <p:origin x="620" y="44"/>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218CC7"/>
              </a:solidFill>
              <a:ln>
                <a:noFill/>
              </a:ln>
              <a:effectLst/>
            </c:spPr>
            <c:extLst>
              <c:ext xmlns:c16="http://schemas.microsoft.com/office/drawing/2014/chart" uri="{C3380CC4-5D6E-409C-BE32-E72D297353CC}">
                <c16:uniqueId val="{00000001-9CC6-404D-8633-DA76F7DE6E77}"/>
              </c:ext>
            </c:extLst>
          </c:dPt>
          <c:dPt>
            <c:idx val="1"/>
            <c:invertIfNegative val="0"/>
            <c:bubble3D val="0"/>
            <c:spPr>
              <a:solidFill>
                <a:srgbClr val="218CC7"/>
              </a:solidFill>
              <a:ln>
                <a:noFill/>
              </a:ln>
              <a:effectLst/>
            </c:spPr>
            <c:extLst>
              <c:ext xmlns:c16="http://schemas.microsoft.com/office/drawing/2014/chart" uri="{C3380CC4-5D6E-409C-BE32-E72D297353CC}">
                <c16:uniqueId val="{00000003-9CC6-404D-8633-DA76F7DE6E77}"/>
              </c:ext>
            </c:extLst>
          </c:dPt>
          <c:dPt>
            <c:idx val="2"/>
            <c:invertIfNegative val="0"/>
            <c:bubble3D val="0"/>
            <c:spPr>
              <a:solidFill>
                <a:srgbClr val="218CC7"/>
              </a:solidFill>
              <a:ln>
                <a:noFill/>
              </a:ln>
              <a:effectLst/>
            </c:spPr>
            <c:extLst>
              <c:ext xmlns:c16="http://schemas.microsoft.com/office/drawing/2014/chart" uri="{C3380CC4-5D6E-409C-BE32-E72D297353CC}">
                <c16:uniqueId val="{00000005-9CC6-404D-8633-DA76F7DE6E77}"/>
              </c:ext>
            </c:extLst>
          </c:dPt>
          <c:dPt>
            <c:idx val="3"/>
            <c:invertIfNegative val="0"/>
            <c:bubble3D val="0"/>
            <c:spPr>
              <a:solidFill>
                <a:srgbClr val="218CC7"/>
              </a:solidFill>
              <a:ln>
                <a:noFill/>
              </a:ln>
              <a:effectLst/>
            </c:spPr>
            <c:extLst>
              <c:ext xmlns:c16="http://schemas.microsoft.com/office/drawing/2014/chart" uri="{C3380CC4-5D6E-409C-BE32-E72D297353CC}">
                <c16:uniqueId val="{00000007-9CC6-404D-8633-DA76F7DE6E77}"/>
              </c:ext>
            </c:extLst>
          </c:dPt>
          <c:dPt>
            <c:idx val="4"/>
            <c:invertIfNegative val="0"/>
            <c:bubble3D val="0"/>
            <c:spPr>
              <a:solidFill>
                <a:srgbClr val="218CC7"/>
              </a:solidFill>
              <a:ln>
                <a:noFill/>
              </a:ln>
              <a:effectLst/>
            </c:spPr>
            <c:extLst>
              <c:ext xmlns:c16="http://schemas.microsoft.com/office/drawing/2014/chart" uri="{C3380CC4-5D6E-409C-BE32-E72D297353CC}">
                <c16:uniqueId val="{00000009-9CC6-404D-8633-DA76F7DE6E77}"/>
              </c:ext>
            </c:extLst>
          </c:dPt>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-3</c:v>
                </c:pt>
                <c:pt idx="1">
                  <c:v>-1.8</c:v>
                </c:pt>
                <c:pt idx="2">
                  <c:v>-1.6</c:v>
                </c:pt>
                <c:pt idx="3">
                  <c:v>-1.1000000000000001</c:v>
                </c:pt>
                <c:pt idx="4">
                  <c:v>-0.2</c:v>
                </c:pt>
              </c:numCache>
            </c:numRef>
          </c:val>
          <c:extLst>
            <c:ext xmlns:c16="http://schemas.microsoft.com/office/drawing/2014/chart" uri="{C3380CC4-5D6E-409C-BE32-E72D297353CC}">
              <c16:uniqueId val="{0000000A-9CC6-404D-8633-DA76F7DE6E77}"/>
            </c:ext>
          </c:extLst>
        </c:ser>
        <c:ser>
          <c:idx val="1"/>
          <c:order val="1"/>
          <c:spPr>
            <a:solidFill>
              <a:srgbClr val="6FC7B3"/>
            </a:solidFill>
            <a:ln>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-0.2</c:v>
                </c:pt>
                <c:pt idx="1">
                  <c:v>-2.4</c:v>
                </c:pt>
                <c:pt idx="2">
                  <c:v>-0.5</c:v>
                </c:pt>
                <c:pt idx="3">
                  <c:v>-1</c:v>
                </c:pt>
                <c:pt idx="4">
                  <c:v>-1.4</c:v>
                </c:pt>
              </c:numCache>
            </c:numRef>
          </c:val>
          <c:extLst>
            <c:ext xmlns:c16="http://schemas.microsoft.com/office/drawing/2014/chart" uri="{C3380CC4-5D6E-409C-BE32-E72D297353CC}">
              <c16:uniqueId val="{0000000B-9CC6-404D-8633-DA76F7DE6E77}"/>
            </c:ext>
          </c:extLst>
        </c:ser>
        <c:dLbls>
          <c:showLegendKey val="0"/>
          <c:showVal val="0"/>
          <c:showCatName val="0"/>
          <c:showSerName val="0"/>
          <c:showPercent val="0"/>
          <c:showBubbleSize val="0"/>
        </c:dLbls>
        <c:gapWidth val="44"/>
        <c:overlap val="100"/>
        <c:axId val="273567944"/>
        <c:axId val="273566304"/>
      </c:barChart>
      <c:catAx>
        <c:axId val="27356794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566304"/>
        <c:crosses val="autoZero"/>
        <c:auto val="1"/>
        <c:lblAlgn val="ctr"/>
        <c:lblOffset val="100"/>
        <c:noMultiLvlLbl val="0"/>
      </c:catAx>
      <c:valAx>
        <c:axId val="27356630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56794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0.82367</cdr:x>
      <cdr:y>0.09289</cdr:y>
    </cdr:from>
    <cdr:to>
      <cdr:x>0.94867</cdr:x>
      <cdr:y>0.36245</cdr:y>
    </cdr:to>
    <cdr:sp macro="" textlink="">
      <cdr:nvSpPr>
        <cdr:cNvPr id="2" name="Rectangle 1">
          <a:extLst xmlns:a="http://schemas.openxmlformats.org/drawingml/2006/main">
            <a:ext uri="{FF2B5EF4-FFF2-40B4-BE49-F238E27FC236}">
              <a16:creationId xmlns:a16="http://schemas.microsoft.com/office/drawing/2014/main" id="{5A826331-66C7-4CF6-83D2-D50B9CE7D60D}"/>
            </a:ext>
          </a:extLst>
        </cdr:cNvPr>
        <cdr:cNvSpPr/>
      </cdr:nvSpPr>
      <cdr:spPr>
        <a:xfrm xmlns:a="http://schemas.openxmlformats.org/drawingml/2006/main">
          <a:off x="5523208" y="396375"/>
          <a:ext cx="838200" cy="1150341"/>
        </a:xfrm>
        <a:prstGeom xmlns:a="http://schemas.openxmlformats.org/drawingml/2006/main" prst="rect">
          <a:avLst/>
        </a:prstGeom>
        <a:noFill xmlns:a="http://schemas.openxmlformats.org/drawingml/2006/main"/>
        <a:ln xmlns:a="http://schemas.openxmlformats.org/drawingml/2006/main" w="254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12/16/2020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12/16/2020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059CC5C-B775-594C-AB0F-A1D8DD13965E}" type="slidenum">
              <a:rPr lang="en-US" smtClean="0"/>
              <a:t>17</a:t>
            </a:fld>
            <a:endParaRPr lang="en-US"/>
          </a:p>
        </p:txBody>
      </p:sp>
    </p:spTree>
    <p:extLst>
      <p:ext uri="{BB962C8B-B14F-4D97-AF65-F5344CB8AC3E}">
        <p14:creationId xmlns:p14="http://schemas.microsoft.com/office/powerpoint/2010/main" val="318090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38B529A-4733-4523-A918-614969B85AAC}" type="slidenum">
              <a:rPr lang="en-US" altLang="en-US">
                <a:ea typeface="ヒラギノ角ゴ Pro W3" pitchFamily="122" charset="-128"/>
                <a:cs typeface="MS PGothic" pitchFamily="34" charset="-128"/>
              </a:rPr>
              <a:pPr/>
              <a:t>20</a:t>
            </a:fld>
            <a:endParaRPr lang="en-US" altLang="en-US">
              <a:ea typeface="ヒラギノ角ゴ Pro W3" pitchFamily="122" charset="-128"/>
              <a:cs typeface="MS PGothic" pitchFamily="34" charset="-128"/>
            </a:endParaRPr>
          </a:p>
        </p:txBody>
      </p:sp>
      <p:sp>
        <p:nvSpPr>
          <p:cNvPr id="25603" name="Rectangle 2"/>
          <p:cNvSpPr>
            <a:spLocks noGrp="1" noRot="1" noChangeAspect="1" noChangeArrowheads="1" noTextEdit="1"/>
          </p:cNvSpPr>
          <p:nvPr>
            <p:ph type="sldImg"/>
          </p:nvPr>
        </p:nvSpPr>
        <p:spPr>
          <a:xfrm>
            <a:off x="23813" y="744538"/>
            <a:ext cx="6616700" cy="3722687"/>
          </a:xfrm>
          <a:ln/>
        </p:spPr>
      </p:sp>
      <p:sp>
        <p:nvSpPr>
          <p:cNvPr id="25604" name="Rectangle 3"/>
          <p:cNvSpPr>
            <a:spLocks noGrp="1" noChangeArrowheads="1"/>
          </p:cNvSpPr>
          <p:nvPr>
            <p:ph type="body" idx="1"/>
          </p:nvPr>
        </p:nvSpPr>
        <p:spPr>
          <a:noFill/>
          <a:ln/>
        </p:spPr>
        <p:txBody>
          <a:bodyPr/>
          <a:lstStyle/>
          <a:p>
            <a:pPr eaLnBrk="1" hangingPunct="1"/>
            <a:endParaRPr lang="en-US" altLang="en-US">
              <a:latin typeface="Arial" pitchFamily="34" charset="0"/>
              <a:ea typeface="ヒラギノ角ゴ Pro W3" pitchFamily="122" charset="-128"/>
            </a:endParaRPr>
          </a:p>
        </p:txBody>
      </p:sp>
    </p:spTree>
    <p:extLst>
      <p:ext uri="{BB962C8B-B14F-4D97-AF65-F5344CB8AC3E}">
        <p14:creationId xmlns:p14="http://schemas.microsoft.com/office/powerpoint/2010/main" val="3676199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66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1"/>
                </a:solidFill>
              </a:defRPr>
            </a:lvl1pPr>
          </a:lstStyle>
          <a:p>
            <a:r>
              <a:rPr lang="en-US" dirty="0"/>
              <a:t>Add a footer</a:t>
            </a:r>
          </a:p>
        </p:txBody>
      </p:sp>
      <p:sp>
        <p:nvSpPr>
          <p:cNvPr id="7" name="Date Placeholder 6"/>
          <p:cNvSpPr>
            <a:spLocks noGrp="1"/>
          </p:cNvSpPr>
          <p:nvPr>
            <p:ph type="dt" sz="half" idx="10"/>
          </p:nvPr>
        </p:nvSpPr>
        <p:spPr/>
        <p:txBody>
          <a:bodyPr/>
          <a:lstStyle>
            <a:lvl1pPr>
              <a:defRPr>
                <a:solidFill>
                  <a:schemeClr val="tx1"/>
                </a:solidFill>
              </a:defRPr>
            </a:lvl1pPr>
          </a:lstStyle>
          <a:p>
            <a:fld id="{349BF3EA-1A78-4F07-BDC0-C8A1BD461199}" type="datetimeFigureOut">
              <a:rPr lang="en-US" smtClean="0"/>
              <a:pPr/>
              <a:t>12/16/2020</a:t>
            </a:fld>
            <a:endParaRPr lang="en-US"/>
          </a:p>
        </p:txBody>
      </p:sp>
      <p:sp>
        <p:nvSpPr>
          <p:cNvPr id="8" name="Slide Number Placeholder 7"/>
          <p:cNvSpPr>
            <a:spLocks noGrp="1"/>
          </p:cNvSpPr>
          <p:nvPr>
            <p:ph type="sldNum" sz="quarter" idx="11"/>
          </p:nvPr>
        </p:nvSpPr>
        <p:spPr/>
        <p:txBody>
          <a:bodyPr/>
          <a:lstStyle>
            <a:lvl1pPr>
              <a:defRPr>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79482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12/16/2020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7299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12/16/2020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1199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35F13A-399E-E547-8873-CF26365688F6}"/>
              </a:ext>
            </a:extLst>
          </p:cNvPr>
          <p:cNvSpPr/>
          <p:nvPr userDrawn="1"/>
        </p:nvSpPr>
        <p:spPr>
          <a:xfrm>
            <a:off x="0" y="0"/>
            <a:ext cx="12271248" cy="6986016"/>
          </a:xfrm>
          <a:prstGeom prst="rect">
            <a:avLst/>
          </a:prstGeom>
          <a:solidFill>
            <a:srgbClr val="6EC7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3611FC90-0250-9242-BCD1-A59D775EB524}"/>
              </a:ext>
            </a:extLst>
          </p:cNvPr>
          <p:cNvSpPr>
            <a:spLocks noGrp="1"/>
          </p:cNvSpPr>
          <p:nvPr>
            <p:ph type="ftr" sz="quarter" idx="11"/>
          </p:nvPr>
        </p:nvSpPr>
        <p:spPr>
          <a:xfrm>
            <a:off x="7239000" y="6339332"/>
            <a:ext cx="4114800" cy="365125"/>
          </a:xfrm>
          <a:prstGeom prst="rect">
            <a:avLst/>
          </a:prstGeom>
        </p:spPr>
        <p:txBody>
          <a:bodyPr/>
          <a:lstStyle/>
          <a:p>
            <a:endParaRPr lang="en-US"/>
          </a:p>
        </p:txBody>
      </p:sp>
      <p:sp>
        <p:nvSpPr>
          <p:cNvPr id="11" name="Subtitle 2">
            <a:extLst>
              <a:ext uri="{FF2B5EF4-FFF2-40B4-BE49-F238E27FC236}">
                <a16:creationId xmlns:a16="http://schemas.microsoft.com/office/drawing/2014/main" id="{D3FFC28A-A11B-5349-BCBA-04AEAE4378C1}"/>
              </a:ext>
            </a:extLst>
          </p:cNvPr>
          <p:cNvSpPr>
            <a:spLocks noGrp="1"/>
          </p:cNvSpPr>
          <p:nvPr>
            <p:ph type="subTitle" idx="1" hasCustomPrompt="1"/>
          </p:nvPr>
        </p:nvSpPr>
        <p:spPr>
          <a:xfrm>
            <a:off x="882396" y="4051229"/>
            <a:ext cx="4732592" cy="640778"/>
          </a:xfrm>
        </p:spPr>
        <p:txBody>
          <a:bodyPr>
            <a:normAutofit/>
          </a:bodyPr>
          <a:lstStyle>
            <a:lvl1pPr marL="0" indent="0" algn="l">
              <a:buNone/>
              <a:defRPr sz="2000">
                <a:solidFill>
                  <a:srgbClr val="CE202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 name, title and other info. (Image to be substituted </a:t>
            </a:r>
          </a:p>
        </p:txBody>
      </p:sp>
      <p:pic>
        <p:nvPicPr>
          <p:cNvPr id="7" name="Picture 6">
            <a:extLst>
              <a:ext uri="{FF2B5EF4-FFF2-40B4-BE49-F238E27FC236}">
                <a16:creationId xmlns:a16="http://schemas.microsoft.com/office/drawing/2014/main" id="{245B3647-0351-F940-B2CA-9C581A4A1B9A}"/>
              </a:ext>
            </a:extLst>
          </p:cNvPr>
          <p:cNvPicPr>
            <a:picLocks noChangeAspect="1"/>
          </p:cNvPicPr>
          <p:nvPr userDrawn="1"/>
        </p:nvPicPr>
        <p:blipFill>
          <a:blip r:embed="rId2"/>
          <a:stretch>
            <a:fillRect/>
          </a:stretch>
        </p:blipFill>
        <p:spPr>
          <a:xfrm>
            <a:off x="685312" y="6176963"/>
            <a:ext cx="2143858" cy="675728"/>
          </a:xfrm>
          <a:prstGeom prst="rect">
            <a:avLst/>
          </a:prstGeom>
        </p:spPr>
      </p:pic>
      <p:cxnSp>
        <p:nvCxnSpPr>
          <p:cNvPr id="10" name="Straight Connector 9">
            <a:extLst>
              <a:ext uri="{FF2B5EF4-FFF2-40B4-BE49-F238E27FC236}">
                <a16:creationId xmlns:a16="http://schemas.microsoft.com/office/drawing/2014/main" id="{95D428E6-DA05-C84D-AC8E-B4E45F0C4F9F}"/>
              </a:ext>
            </a:extLst>
          </p:cNvPr>
          <p:cNvCxnSpPr/>
          <p:nvPr userDrawn="1"/>
        </p:nvCxnSpPr>
        <p:spPr>
          <a:xfrm flipH="1">
            <a:off x="685312" y="6174740"/>
            <a:ext cx="10668488" cy="0"/>
          </a:xfrm>
          <a:prstGeom prst="line">
            <a:avLst/>
          </a:prstGeom>
          <a:ln w="9525">
            <a:solidFill>
              <a:srgbClr val="3A7A99"/>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A6D2F771-E3CF-E640-A8F3-E7790125344E}"/>
              </a:ext>
            </a:extLst>
          </p:cNvPr>
          <p:cNvSpPr>
            <a:spLocks noGrp="1"/>
          </p:cNvSpPr>
          <p:nvPr>
            <p:ph type="title" hasCustomPrompt="1"/>
          </p:nvPr>
        </p:nvSpPr>
        <p:spPr>
          <a:xfrm>
            <a:off x="882396" y="742320"/>
            <a:ext cx="9733217" cy="2903550"/>
          </a:xfrm>
        </p:spPr>
        <p:txBody>
          <a:bodyPr/>
          <a:lstStyle>
            <a:lvl1pPr>
              <a:defRPr sz="5200">
                <a:solidFill>
                  <a:schemeClr val="bg1"/>
                </a:solidFill>
              </a:defRPr>
            </a:lvl1pPr>
          </a:lstStyle>
          <a:p>
            <a:r>
              <a:rPr lang="en-US" dirty="0"/>
              <a:t>“Quote”</a:t>
            </a:r>
          </a:p>
        </p:txBody>
      </p:sp>
    </p:spTree>
    <p:extLst>
      <p:ext uri="{BB962C8B-B14F-4D97-AF65-F5344CB8AC3E}">
        <p14:creationId xmlns:p14="http://schemas.microsoft.com/office/powerpoint/2010/main" val="2190820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Quot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35F13A-399E-E547-8873-CF26365688F6}"/>
              </a:ext>
            </a:extLst>
          </p:cNvPr>
          <p:cNvSpPr/>
          <p:nvPr userDrawn="1"/>
        </p:nvSpPr>
        <p:spPr>
          <a:xfrm>
            <a:off x="0" y="0"/>
            <a:ext cx="12271248" cy="6986016"/>
          </a:xfrm>
          <a:prstGeom prst="rect">
            <a:avLst/>
          </a:prstGeom>
          <a:solidFill>
            <a:srgbClr val="3A7A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A7A99"/>
              </a:solidFill>
            </a:endParaRPr>
          </a:p>
        </p:txBody>
      </p:sp>
      <p:sp>
        <p:nvSpPr>
          <p:cNvPr id="6" name="Footer Placeholder 5">
            <a:extLst>
              <a:ext uri="{FF2B5EF4-FFF2-40B4-BE49-F238E27FC236}">
                <a16:creationId xmlns:a16="http://schemas.microsoft.com/office/drawing/2014/main" id="{3611FC90-0250-9242-BCD1-A59D775EB524}"/>
              </a:ext>
            </a:extLst>
          </p:cNvPr>
          <p:cNvSpPr>
            <a:spLocks noGrp="1"/>
          </p:cNvSpPr>
          <p:nvPr>
            <p:ph type="ftr" sz="quarter" idx="11"/>
          </p:nvPr>
        </p:nvSpPr>
        <p:spPr>
          <a:xfrm>
            <a:off x="7239000" y="6339332"/>
            <a:ext cx="4114800" cy="365125"/>
          </a:xfrm>
          <a:prstGeom prst="rect">
            <a:avLst/>
          </a:prstGeom>
        </p:spPr>
        <p:txBody>
          <a:bodyPr/>
          <a:lstStyle/>
          <a:p>
            <a:endParaRPr lang="en-US"/>
          </a:p>
        </p:txBody>
      </p:sp>
      <p:sp>
        <p:nvSpPr>
          <p:cNvPr id="11" name="Subtitle 2">
            <a:extLst>
              <a:ext uri="{FF2B5EF4-FFF2-40B4-BE49-F238E27FC236}">
                <a16:creationId xmlns:a16="http://schemas.microsoft.com/office/drawing/2014/main" id="{D3FFC28A-A11B-5349-BCBA-04AEAE4378C1}"/>
              </a:ext>
            </a:extLst>
          </p:cNvPr>
          <p:cNvSpPr>
            <a:spLocks noGrp="1"/>
          </p:cNvSpPr>
          <p:nvPr>
            <p:ph type="subTitle" idx="1" hasCustomPrompt="1"/>
          </p:nvPr>
        </p:nvSpPr>
        <p:spPr>
          <a:xfrm>
            <a:off x="882396" y="4051229"/>
            <a:ext cx="4732592" cy="640778"/>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 name, title and other info. (Image to be substituted </a:t>
            </a:r>
          </a:p>
        </p:txBody>
      </p:sp>
      <p:pic>
        <p:nvPicPr>
          <p:cNvPr id="3" name="Picture 2">
            <a:extLst>
              <a:ext uri="{FF2B5EF4-FFF2-40B4-BE49-F238E27FC236}">
                <a16:creationId xmlns:a16="http://schemas.microsoft.com/office/drawing/2014/main" id="{B7BA2DBA-C7AA-1447-8050-3D94F89EE538}"/>
              </a:ext>
            </a:extLst>
          </p:cNvPr>
          <p:cNvPicPr>
            <a:picLocks noChangeAspect="1"/>
          </p:cNvPicPr>
          <p:nvPr userDrawn="1"/>
        </p:nvPicPr>
        <p:blipFill>
          <a:blip r:embed="rId2"/>
          <a:stretch>
            <a:fillRect/>
          </a:stretch>
        </p:blipFill>
        <p:spPr>
          <a:xfrm>
            <a:off x="715518" y="6165020"/>
            <a:ext cx="2082546" cy="656404"/>
          </a:xfrm>
          <a:prstGeom prst="rect">
            <a:avLst/>
          </a:prstGeom>
        </p:spPr>
      </p:pic>
      <p:cxnSp>
        <p:nvCxnSpPr>
          <p:cNvPr id="10" name="Straight Connector 9">
            <a:extLst>
              <a:ext uri="{FF2B5EF4-FFF2-40B4-BE49-F238E27FC236}">
                <a16:creationId xmlns:a16="http://schemas.microsoft.com/office/drawing/2014/main" id="{B418BADD-1DC6-EE4A-B159-D386BD847D11}"/>
              </a:ext>
            </a:extLst>
          </p:cNvPr>
          <p:cNvCxnSpPr/>
          <p:nvPr userDrawn="1"/>
        </p:nvCxnSpPr>
        <p:spPr>
          <a:xfrm flipH="1">
            <a:off x="685312" y="6174740"/>
            <a:ext cx="1066848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24A62D93-AAD9-6F45-9023-110404BC8EB0}"/>
              </a:ext>
            </a:extLst>
          </p:cNvPr>
          <p:cNvSpPr>
            <a:spLocks noGrp="1"/>
          </p:cNvSpPr>
          <p:nvPr>
            <p:ph type="title" hasCustomPrompt="1"/>
          </p:nvPr>
        </p:nvSpPr>
        <p:spPr>
          <a:xfrm>
            <a:off x="882396" y="742320"/>
            <a:ext cx="9733217" cy="2903550"/>
          </a:xfrm>
        </p:spPr>
        <p:txBody>
          <a:bodyPr/>
          <a:lstStyle>
            <a:lvl1pPr>
              <a:defRPr sz="5200">
                <a:solidFill>
                  <a:srgbClr val="6EC7B3"/>
                </a:solidFill>
              </a:defRPr>
            </a:lvl1pPr>
          </a:lstStyle>
          <a:p>
            <a:r>
              <a:rPr lang="en-US" dirty="0"/>
              <a:t>“Quote”</a:t>
            </a:r>
          </a:p>
        </p:txBody>
      </p:sp>
    </p:spTree>
    <p:extLst>
      <p:ext uri="{BB962C8B-B14F-4D97-AF65-F5344CB8AC3E}">
        <p14:creationId xmlns:p14="http://schemas.microsoft.com/office/powerpoint/2010/main" val="1454827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ig Imag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FD8FAE-6EA6-CD44-B263-A1CC67533F11}"/>
              </a:ext>
            </a:extLst>
          </p:cNvPr>
          <p:cNvSpPr>
            <a:spLocks noGrp="1"/>
          </p:cNvSpPr>
          <p:nvPr>
            <p:ph type="ftr" sz="quarter" idx="11"/>
          </p:nvPr>
        </p:nvSpPr>
        <p:spPr>
          <a:xfrm>
            <a:off x="7239000" y="6339332"/>
            <a:ext cx="4114800" cy="365125"/>
          </a:xfrm>
          <a:prstGeom prst="rect">
            <a:avLst/>
          </a:prstGeom>
        </p:spPr>
        <p:txBody>
          <a:bodyPr/>
          <a:lstStyle/>
          <a:p>
            <a:endParaRPr lang="en-US"/>
          </a:p>
        </p:txBody>
      </p:sp>
      <p:sp>
        <p:nvSpPr>
          <p:cNvPr id="7" name="Title 1">
            <a:extLst>
              <a:ext uri="{FF2B5EF4-FFF2-40B4-BE49-F238E27FC236}">
                <a16:creationId xmlns:a16="http://schemas.microsoft.com/office/drawing/2014/main" id="{C371DDE2-1FF1-704A-9BE1-C19D62CBDAF1}"/>
              </a:ext>
            </a:extLst>
          </p:cNvPr>
          <p:cNvSpPr>
            <a:spLocks noGrp="1"/>
          </p:cNvSpPr>
          <p:nvPr>
            <p:ph type="title" hasCustomPrompt="1"/>
          </p:nvPr>
        </p:nvSpPr>
        <p:spPr>
          <a:xfrm>
            <a:off x="838200" y="648525"/>
            <a:ext cx="10515600" cy="1072565"/>
          </a:xfrm>
        </p:spPr>
        <p:txBody>
          <a:bodyPr/>
          <a:lstStyle>
            <a:lvl1pPr>
              <a:defRPr sz="3300"/>
            </a:lvl1pPr>
          </a:lstStyle>
          <a:p>
            <a:r>
              <a:rPr lang="en-US" dirty="0"/>
              <a:t>Big image slide</a:t>
            </a:r>
          </a:p>
        </p:txBody>
      </p:sp>
    </p:spTree>
    <p:extLst>
      <p:ext uri="{BB962C8B-B14F-4D97-AF65-F5344CB8AC3E}">
        <p14:creationId xmlns:p14="http://schemas.microsoft.com/office/powerpoint/2010/main" val="1026818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193" y="1233488"/>
            <a:ext cx="11221557" cy="4792662"/>
          </a:xfrm>
        </p:spPr>
        <p:txBody>
          <a:bodyPr>
            <a:noAutofit/>
          </a:bodyPr>
          <a:lstStyle>
            <a:lvl1pPr>
              <a:defRPr sz="1800" baseline="0"/>
            </a:lvl1pPr>
            <a:lvl2pPr>
              <a:defRPr sz="1800" baseline="0"/>
            </a:lvl2pPr>
            <a:lvl3pPr>
              <a:defRPr sz="1800" baseline="0"/>
            </a:lvl3pPr>
            <a:lvl4pPr>
              <a:defRPr sz="1800" baseline="0"/>
            </a:lvl4pPr>
            <a:lvl5pPr>
              <a:defRPr sz="18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1"/>
          </p:nvPr>
        </p:nvSpPr>
        <p:spPr/>
        <p:txBody>
          <a:bodyPr/>
          <a:lstStyle/>
          <a:p>
            <a:fld id="{59C6D5BA-4AD7-7044-A069-9D4DC9CBE1E1}" type="slidenum">
              <a:rPr lang="en-US" smtClean="0"/>
              <a:pPr/>
              <a:t>‹#›</a:t>
            </a:fld>
            <a:endParaRPr lang="en-US" dirty="0"/>
          </a:p>
        </p:txBody>
      </p:sp>
      <p:sp>
        <p:nvSpPr>
          <p:cNvPr id="6" name="Footer Placeholder 8"/>
          <p:cNvSpPr>
            <a:spLocks noGrp="1"/>
          </p:cNvSpPr>
          <p:nvPr>
            <p:ph type="ftr" sz="quarter" idx="3"/>
          </p:nvPr>
        </p:nvSpPr>
        <p:spPr>
          <a:xfrm>
            <a:off x="625858" y="6388101"/>
            <a:ext cx="7661517" cy="46989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The Investment Approach: Australia and New Zealand</a:t>
            </a:r>
            <a:endParaRPr lang="en-US" dirty="0"/>
          </a:p>
        </p:txBody>
      </p:sp>
      <p:sp>
        <p:nvSpPr>
          <p:cNvPr id="7" name="Title 13"/>
          <p:cNvSpPr>
            <a:spLocks noGrp="1"/>
          </p:cNvSpPr>
          <p:nvPr>
            <p:ph type="title"/>
          </p:nvPr>
        </p:nvSpPr>
        <p:spPr>
          <a:xfrm>
            <a:off x="494193" y="193185"/>
            <a:ext cx="11221557" cy="468000"/>
          </a:xfrm>
        </p:spPr>
        <p:txBody>
          <a:bodyPr/>
          <a:lstStyle/>
          <a:p>
            <a:r>
              <a:rPr lang="en-US"/>
              <a:t>Click to edit Master title style</a:t>
            </a:r>
            <a:endParaRPr lang="en-AU" dirty="0"/>
          </a:p>
        </p:txBody>
      </p:sp>
      <p:sp>
        <p:nvSpPr>
          <p:cNvPr id="8" name="Text Placeholder 16"/>
          <p:cNvSpPr>
            <a:spLocks noGrp="1"/>
          </p:cNvSpPr>
          <p:nvPr>
            <p:ph type="body" sz="quarter" idx="12" hasCustomPrompt="1"/>
          </p:nvPr>
        </p:nvSpPr>
        <p:spPr>
          <a:xfrm>
            <a:off x="493185" y="661185"/>
            <a:ext cx="11222567" cy="288000"/>
          </a:xfrm>
        </p:spPr>
        <p:txBody>
          <a:bodyPr>
            <a:normAutofit/>
          </a:bodyPr>
          <a:lstStyle>
            <a:lvl1pPr marL="0" indent="0">
              <a:buNone/>
              <a:defRPr sz="1600">
                <a:solidFill>
                  <a:schemeClr val="tx1"/>
                </a:solidFill>
              </a:defRPr>
            </a:lvl1pPr>
          </a:lstStyle>
          <a:p>
            <a:pPr lvl="0"/>
            <a:r>
              <a:rPr lang="en-US" dirty="0"/>
              <a:t>Click to add subhead</a:t>
            </a:r>
            <a:endParaRPr lang="en-AU" dirty="0"/>
          </a:p>
        </p:txBody>
      </p:sp>
    </p:spTree>
    <p:extLst>
      <p:ext uri="{BB962C8B-B14F-4D97-AF65-F5344CB8AC3E}">
        <p14:creationId xmlns:p14="http://schemas.microsoft.com/office/powerpoint/2010/main" val="307382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buFont typeface="Arial" pitchFamily="34" charset="0"/>
              <a:buChar cha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12/16/2020</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810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12/16/2020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1568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12/16/2020</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3333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12/16/2020</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24459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625"/>
            <a:ext cx="10972800" cy="1600200"/>
          </a:xfrm>
        </p:spPr>
        <p:txBody>
          <a:bodyPr/>
          <a:lstStyle>
            <a:lvl1pPr>
              <a:defRPr>
                <a:effectLst/>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12/16/2020</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679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12/16/2020</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4600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12/16/2020</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78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effectLst/>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12/16/2020</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5547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2">
        <a:schemeClr val="bg2"/>
      </p:bgRef>
    </p:bg>
    <p:spTree>
      <p:nvGrpSpPr>
        <p:cNvPr id="1" name=""/>
        <p:cNvGrpSpPr/>
        <p:nvPr/>
      </p:nvGrpSpPr>
      <p:grpSpPr>
        <a:xfrm>
          <a:off x="0" y="0"/>
          <a:ext cx="0" cy="0"/>
          <a:chOff x="0" y="0"/>
          <a:chExt cx="0" cy="0"/>
        </a:xfrm>
      </p:grpSpPr>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tx1">
                  <a:lumMod val="65000"/>
                  <a:lumOff val="35000"/>
                </a:schemeClr>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solidFill>
                <a:latin typeface="Century Gothic" pitchFamily="34" charset="0"/>
              </a:defRPr>
            </a:lvl1pPr>
          </a:lstStyle>
          <a:p>
            <a:r>
              <a:rPr lang="en-US" dirty="0"/>
              <a:t>Add a footer</a:t>
            </a:r>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solidFill>
                <a:latin typeface="Century Gothic" pitchFamily="34" charset="0"/>
              </a:defRPr>
            </a:lvl1pPr>
          </a:lstStyle>
          <a:p>
            <a:fld id="{349BF3EA-1A78-4F07-BDC0-C8A1BD461199}" type="datetimeFigureOut">
              <a:rPr lang="en-US" smtClean="0"/>
              <a:pPr/>
              <a:t>12/16/2020</a:t>
            </a:fld>
            <a:endParaRPr lang="en-US" dirty="0"/>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solidFill>
                <a:latin typeface="Century Gothic" pitchFamily="34" charset="0"/>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012251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ts val="4800"/>
        </a:lnSpc>
        <a:spcBef>
          <a:spcPct val="0"/>
        </a:spcBef>
        <a:buNone/>
        <a:defRPr sz="4800" kern="1200">
          <a:solidFill>
            <a:schemeClr val="tx2"/>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Julia.lane@nyu.edu" TargetMode="External"/><Relationship Id="rId2" Type="http://schemas.openxmlformats.org/officeDocument/2006/relationships/hyperlink" Target="mailto:Julia.lane@coleridgeinitiativ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urldefense.proofpoint.com/v2/url?u=https-3A__esrc.ukri.org_research_our-2Dresearch_administrative-2Ddata-2Dresearch-2Duk_&amp;d=DwMF-g&amp;c=slrrB7dE8n7gBJbeO0g-IQ&amp;r=omwcNBUqPba9pikmkXZXk2bFQ7zxZPhI5OH9dd8lFDA&amp;m=RPJ6UiUtTHUvnkjW4kgqPv0qVCmKICwlEvomgXq0qsI&amp;s=uW5tIN5r0DIpKc7TrMEcSL4XU6x9jA_Zb-3P1m-2aOI&amp;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urldefense.proofpoint.com/v2/url?u=https-3A__www.gov.uk_government_publications_uk-2Dnational-2Ddata-2Dstrategy_national-2Ddata-2Dstrategy-23contents&amp;d=DwMF-g&amp;c=slrrB7dE8n7gBJbeO0g-IQ&amp;r=omwcNBUqPba9pikmkXZXk2bFQ7zxZPhI5OH9dd8lFDA&amp;m=NK5OK-ehoCkLnoQ20wX8qT5bnbGCAdIrxOQV_UcpIts&amp;s=XTfp1z_yAPuGp82_uTBWLL4zlnEPTVan7cfq0FfHG5A&amp;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Use of Data for Evidence-making: International Lessons Learned</a:t>
            </a:r>
          </a:p>
        </p:txBody>
      </p:sp>
      <p:sp>
        <p:nvSpPr>
          <p:cNvPr id="3" name="Content Placeholder 2"/>
          <p:cNvSpPr>
            <a:spLocks noGrp="1"/>
          </p:cNvSpPr>
          <p:nvPr>
            <p:ph type="subTitle" idx="1"/>
          </p:nvPr>
        </p:nvSpPr>
        <p:spPr/>
        <p:txBody>
          <a:bodyPr/>
          <a:lstStyle/>
          <a:p>
            <a:r>
              <a:rPr lang="en-US" dirty="0"/>
              <a:t>Julia Lane</a:t>
            </a:r>
          </a:p>
          <a:p>
            <a:r>
              <a:rPr lang="en-US" dirty="0"/>
              <a:t>NYU and Coleridge Initiative</a:t>
            </a:r>
          </a:p>
        </p:txBody>
      </p:sp>
    </p:spTree>
    <p:extLst>
      <p:ext uri="{BB962C8B-B14F-4D97-AF65-F5344CB8AC3E}">
        <p14:creationId xmlns:p14="http://schemas.microsoft.com/office/powerpoint/2010/main" val="109635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a:t>
            </a:r>
          </a:p>
        </p:txBody>
      </p:sp>
      <p:pic>
        <p:nvPicPr>
          <p:cNvPr id="4" name="Picture 3">
            <a:extLst>
              <a:ext uri="{FF2B5EF4-FFF2-40B4-BE49-F238E27FC236}">
                <a16:creationId xmlns:a16="http://schemas.microsoft.com/office/drawing/2014/main" id="{DCA39AF7-8872-4573-9AC9-4AF8D24736BA}"/>
              </a:ext>
            </a:extLst>
          </p:cNvPr>
          <p:cNvPicPr>
            <a:picLocks noChangeAspect="1"/>
          </p:cNvPicPr>
          <p:nvPr/>
        </p:nvPicPr>
        <p:blipFill>
          <a:blip r:embed="rId2"/>
          <a:stretch>
            <a:fillRect/>
          </a:stretch>
        </p:blipFill>
        <p:spPr>
          <a:xfrm>
            <a:off x="2763520" y="1514475"/>
            <a:ext cx="7061517" cy="5284865"/>
          </a:xfrm>
          <a:prstGeom prst="rect">
            <a:avLst/>
          </a:prstGeom>
        </p:spPr>
      </p:pic>
    </p:spTree>
    <p:extLst>
      <p:ext uri="{BB962C8B-B14F-4D97-AF65-F5344CB8AC3E}">
        <p14:creationId xmlns:p14="http://schemas.microsoft.com/office/powerpoint/2010/main" val="301730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789F6-2FFE-42DB-826C-D35116B2D230}"/>
              </a:ext>
            </a:extLst>
          </p:cNvPr>
          <p:cNvSpPr>
            <a:spLocks noGrp="1"/>
          </p:cNvSpPr>
          <p:nvPr>
            <p:ph type="title"/>
          </p:nvPr>
        </p:nvSpPr>
        <p:spPr/>
        <p:txBody>
          <a:bodyPr/>
          <a:lstStyle/>
          <a:p>
            <a:r>
              <a:rPr lang="en-US" dirty="0"/>
              <a:t>Funding</a:t>
            </a:r>
          </a:p>
        </p:txBody>
      </p:sp>
      <p:pic>
        <p:nvPicPr>
          <p:cNvPr id="5" name="Content Placeholder 4">
            <a:extLst>
              <a:ext uri="{FF2B5EF4-FFF2-40B4-BE49-F238E27FC236}">
                <a16:creationId xmlns:a16="http://schemas.microsoft.com/office/drawing/2014/main" id="{2F1E4AEF-1367-4263-8A90-488BD54FFE49}"/>
              </a:ext>
            </a:extLst>
          </p:cNvPr>
          <p:cNvPicPr>
            <a:picLocks noGrp="1" noChangeAspect="1"/>
          </p:cNvPicPr>
          <p:nvPr>
            <p:ph idx="1"/>
          </p:nvPr>
        </p:nvPicPr>
        <p:blipFill>
          <a:blip r:embed="rId2"/>
          <a:stretch>
            <a:fillRect/>
          </a:stretch>
        </p:blipFill>
        <p:spPr>
          <a:xfrm>
            <a:off x="3243291" y="1823720"/>
            <a:ext cx="6435285" cy="5257800"/>
          </a:xfrm>
        </p:spPr>
      </p:pic>
    </p:spTree>
    <p:extLst>
      <p:ext uri="{BB962C8B-B14F-4D97-AF65-F5344CB8AC3E}">
        <p14:creationId xmlns:p14="http://schemas.microsoft.com/office/powerpoint/2010/main" val="155657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B5EA2-99C4-47D6-B628-D404486DE877}"/>
              </a:ext>
            </a:extLst>
          </p:cNvPr>
          <p:cNvSpPr>
            <a:spLocks noGrp="1"/>
          </p:cNvSpPr>
          <p:nvPr>
            <p:ph type="title"/>
          </p:nvPr>
        </p:nvSpPr>
        <p:spPr/>
        <p:txBody>
          <a:bodyPr/>
          <a:lstStyle/>
          <a:p>
            <a:r>
              <a:rPr lang="en-US"/>
              <a:t>Organizational Structure</a:t>
            </a:r>
          </a:p>
        </p:txBody>
      </p:sp>
      <p:sp>
        <p:nvSpPr>
          <p:cNvPr id="3" name="Content Placeholder 2">
            <a:extLst>
              <a:ext uri="{FF2B5EF4-FFF2-40B4-BE49-F238E27FC236}">
                <a16:creationId xmlns:a16="http://schemas.microsoft.com/office/drawing/2014/main" id="{67BD9C70-8A2E-4D99-8A8E-CF0761A381E4}"/>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11A1115B-B4AA-4E31-A80C-79842382C21F}"/>
              </a:ext>
            </a:extLst>
          </p:cNvPr>
          <p:cNvPicPr>
            <a:picLocks noChangeAspect="1"/>
          </p:cNvPicPr>
          <p:nvPr/>
        </p:nvPicPr>
        <p:blipFill>
          <a:blip r:embed="rId2"/>
          <a:stretch>
            <a:fillRect/>
          </a:stretch>
        </p:blipFill>
        <p:spPr>
          <a:xfrm>
            <a:off x="2827655" y="1704340"/>
            <a:ext cx="7658100" cy="5543550"/>
          </a:xfrm>
          <a:prstGeom prst="rect">
            <a:avLst/>
          </a:prstGeom>
        </p:spPr>
      </p:pic>
    </p:spTree>
    <p:extLst>
      <p:ext uri="{BB962C8B-B14F-4D97-AF65-F5344CB8AC3E}">
        <p14:creationId xmlns:p14="http://schemas.microsoft.com/office/powerpoint/2010/main" val="31238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EA8FF-3922-4C17-BF48-815CAE9E51BC}"/>
              </a:ext>
            </a:extLst>
          </p:cNvPr>
          <p:cNvSpPr>
            <a:spLocks noGrp="1"/>
          </p:cNvSpPr>
          <p:nvPr>
            <p:ph type="title"/>
          </p:nvPr>
        </p:nvSpPr>
        <p:spPr/>
        <p:txBody>
          <a:bodyPr/>
          <a:lstStyle/>
          <a:p>
            <a:r>
              <a:rPr lang="en-US" dirty="0"/>
              <a:t>Organizational Infrastructure</a:t>
            </a:r>
          </a:p>
        </p:txBody>
      </p:sp>
      <p:pic>
        <p:nvPicPr>
          <p:cNvPr id="5" name="Content Placeholder 4">
            <a:extLst>
              <a:ext uri="{FF2B5EF4-FFF2-40B4-BE49-F238E27FC236}">
                <a16:creationId xmlns:a16="http://schemas.microsoft.com/office/drawing/2014/main" id="{A76BB996-EF94-4BA3-8EAB-405DCA0EF14F}"/>
              </a:ext>
            </a:extLst>
          </p:cNvPr>
          <p:cNvPicPr>
            <a:picLocks noGrp="1" noChangeAspect="1"/>
          </p:cNvPicPr>
          <p:nvPr>
            <p:ph idx="1"/>
          </p:nvPr>
        </p:nvPicPr>
        <p:blipFill>
          <a:blip r:embed="rId2"/>
          <a:stretch>
            <a:fillRect/>
          </a:stretch>
        </p:blipFill>
        <p:spPr>
          <a:xfrm>
            <a:off x="2871940" y="1600200"/>
            <a:ext cx="6814109" cy="5257800"/>
          </a:xfrm>
        </p:spPr>
      </p:pic>
    </p:spTree>
    <p:extLst>
      <p:ext uri="{BB962C8B-B14F-4D97-AF65-F5344CB8AC3E}">
        <p14:creationId xmlns:p14="http://schemas.microsoft.com/office/powerpoint/2010/main" val="233920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Achievements</a:t>
            </a:r>
          </a:p>
        </p:txBody>
      </p:sp>
      <p:sp>
        <p:nvSpPr>
          <p:cNvPr id="5" name="Content Placeholder 4">
            <a:extLst>
              <a:ext uri="{FF2B5EF4-FFF2-40B4-BE49-F238E27FC236}">
                <a16:creationId xmlns:a16="http://schemas.microsoft.com/office/drawing/2014/main" id="{9DD59415-8674-4A0A-92CD-D630C0F0C4E8}"/>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542DF159-8940-454A-974A-86B671DE6FD5}"/>
              </a:ext>
            </a:extLst>
          </p:cNvPr>
          <p:cNvPicPr>
            <a:picLocks noChangeAspect="1"/>
          </p:cNvPicPr>
          <p:nvPr/>
        </p:nvPicPr>
        <p:blipFill>
          <a:blip r:embed="rId2"/>
          <a:stretch>
            <a:fillRect/>
          </a:stretch>
        </p:blipFill>
        <p:spPr>
          <a:xfrm>
            <a:off x="3058160" y="1448117"/>
            <a:ext cx="7198042" cy="5570659"/>
          </a:xfrm>
          <a:prstGeom prst="rect">
            <a:avLst/>
          </a:prstGeom>
        </p:spPr>
      </p:pic>
    </p:spTree>
    <p:extLst>
      <p:ext uri="{BB962C8B-B14F-4D97-AF65-F5344CB8AC3E}">
        <p14:creationId xmlns:p14="http://schemas.microsoft.com/office/powerpoint/2010/main" val="209987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BCA2-5C02-470F-A1D7-B743A5A2B9E1}"/>
              </a:ext>
            </a:extLst>
          </p:cNvPr>
          <p:cNvSpPr>
            <a:spLocks noGrp="1"/>
          </p:cNvSpPr>
          <p:nvPr>
            <p:ph type="title"/>
          </p:nvPr>
        </p:nvSpPr>
        <p:spPr/>
        <p:txBody>
          <a:bodyPr/>
          <a:lstStyle/>
          <a:p>
            <a:r>
              <a:rPr lang="en-US" dirty="0"/>
              <a:t>Lessons </a:t>
            </a:r>
          </a:p>
        </p:txBody>
      </p:sp>
      <p:sp>
        <p:nvSpPr>
          <p:cNvPr id="3" name="Content Placeholder 2">
            <a:extLst>
              <a:ext uri="{FF2B5EF4-FFF2-40B4-BE49-F238E27FC236}">
                <a16:creationId xmlns:a16="http://schemas.microsoft.com/office/drawing/2014/main" id="{1CFC5434-924F-4166-8B63-77EA7AF2C23D}"/>
              </a:ext>
            </a:extLst>
          </p:cNvPr>
          <p:cNvSpPr>
            <a:spLocks noGrp="1"/>
          </p:cNvSpPr>
          <p:nvPr>
            <p:ph idx="1"/>
          </p:nvPr>
        </p:nvSpPr>
        <p:spPr>
          <a:xfrm>
            <a:off x="609600" y="1373903"/>
            <a:ext cx="10972800" cy="4978559"/>
          </a:xfrm>
        </p:spPr>
        <p:txBody>
          <a:bodyPr>
            <a:normAutofit/>
          </a:bodyPr>
          <a:lstStyle/>
          <a:p>
            <a:pPr marL="0" indent="0">
              <a:buNone/>
            </a:pPr>
            <a:r>
              <a:rPr lang="en-US" dirty="0"/>
              <a:t>Lessons Learned</a:t>
            </a:r>
          </a:p>
          <a:p>
            <a:r>
              <a:rPr lang="en-US" dirty="0"/>
              <a:t>Community Input</a:t>
            </a:r>
          </a:p>
          <a:p>
            <a:r>
              <a:rPr lang="en-US" dirty="0"/>
              <a:t>Data trust</a:t>
            </a:r>
          </a:p>
          <a:p>
            <a:r>
              <a:rPr lang="en-US" dirty="0"/>
              <a:t>Data search and discovery</a:t>
            </a:r>
          </a:p>
          <a:p>
            <a:r>
              <a:rPr lang="en-US" dirty="0"/>
              <a:t>Cultural Infrastructure: incentives and capability</a:t>
            </a:r>
          </a:p>
          <a:p>
            <a:pPr marL="0" indent="0">
              <a:buNone/>
            </a:pPr>
            <a:r>
              <a:rPr lang="en-US" dirty="0"/>
              <a:t>Other points</a:t>
            </a:r>
          </a:p>
          <a:p>
            <a:pPr marL="342900" marR="0" lvl="0" indent="-342900">
              <a:lnSpc>
                <a:spcPct val="107000"/>
              </a:lnSpc>
              <a:spcBef>
                <a:spcPts val="0"/>
              </a:spcBef>
              <a:spcAft>
                <a:spcPts val="0"/>
              </a:spcAft>
              <a:buFont typeface="roboto-regular"/>
              <a:buChar char="-"/>
            </a:pPr>
            <a:r>
              <a:rPr lang="en-US" dirty="0"/>
              <a:t>Main idea to strengthen data infrastructure across all fields</a:t>
            </a:r>
          </a:p>
          <a:p>
            <a:pPr marL="342900" marR="0" lvl="0" indent="-342900">
              <a:lnSpc>
                <a:spcPct val="107000"/>
              </a:lnSpc>
              <a:spcBef>
                <a:spcPts val="0"/>
              </a:spcBef>
              <a:spcAft>
                <a:spcPts val="800"/>
              </a:spcAft>
              <a:buFont typeface="roboto-regular"/>
              <a:buChar char="-"/>
            </a:pPr>
            <a:r>
              <a:rPr lang="en-US" dirty="0"/>
              <a:t>Process is given to the research community (scientific transparent decision process)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743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3EC4-8644-42F6-BE74-6C7527D802B5}"/>
              </a:ext>
            </a:extLst>
          </p:cNvPr>
          <p:cNvSpPr>
            <a:spLocks noGrp="1"/>
          </p:cNvSpPr>
          <p:nvPr>
            <p:ph type="title"/>
          </p:nvPr>
        </p:nvSpPr>
        <p:spPr/>
        <p:txBody>
          <a:bodyPr/>
          <a:lstStyle/>
          <a:p>
            <a:r>
              <a:rPr lang="en-US" dirty="0"/>
              <a:t>New Zealand: Context</a:t>
            </a:r>
          </a:p>
        </p:txBody>
      </p:sp>
      <p:pic>
        <p:nvPicPr>
          <p:cNvPr id="5" name="Content Placeholder 4">
            <a:extLst>
              <a:ext uri="{FF2B5EF4-FFF2-40B4-BE49-F238E27FC236}">
                <a16:creationId xmlns:a16="http://schemas.microsoft.com/office/drawing/2014/main" id="{71B44ADA-08EC-494C-BA4B-8F8796C437B0}"/>
              </a:ext>
            </a:extLst>
          </p:cNvPr>
          <p:cNvPicPr>
            <a:picLocks noGrp="1" noChangeAspect="1"/>
          </p:cNvPicPr>
          <p:nvPr>
            <p:ph idx="1"/>
          </p:nvPr>
        </p:nvPicPr>
        <p:blipFill>
          <a:blip r:embed="rId2"/>
          <a:stretch>
            <a:fillRect/>
          </a:stretch>
        </p:blipFill>
        <p:spPr>
          <a:xfrm>
            <a:off x="1366129" y="1600200"/>
            <a:ext cx="9459742" cy="4525963"/>
          </a:xfrm>
        </p:spPr>
      </p:pic>
    </p:spTree>
    <p:extLst>
      <p:ext uri="{BB962C8B-B14F-4D97-AF65-F5344CB8AC3E}">
        <p14:creationId xmlns:p14="http://schemas.microsoft.com/office/powerpoint/2010/main" val="318721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52B5A8A-0156-42C3-AB05-6DE62B41F080}"/>
              </a:ext>
            </a:extLst>
          </p:cNvPr>
          <p:cNvSpPr>
            <a:spLocks noGrp="1"/>
          </p:cNvSpPr>
          <p:nvPr>
            <p:ph type="subTitle" idx="1"/>
          </p:nvPr>
        </p:nvSpPr>
        <p:spPr>
          <a:xfrm>
            <a:off x="882396" y="4051229"/>
            <a:ext cx="4732592" cy="847342"/>
          </a:xfrm>
        </p:spPr>
        <p:txBody>
          <a:bodyPr vert="horz" lIns="91440" tIns="45720" rIns="91440" bIns="45720" rtlCol="0" anchor="t">
            <a:normAutofit/>
          </a:bodyPr>
          <a:lstStyle/>
          <a:p>
            <a:endParaRPr lang="en-NZ" dirty="0"/>
          </a:p>
          <a:p>
            <a:r>
              <a:rPr lang="en-US" dirty="0"/>
              <a:t>Sir Bill English (former NZ PM)</a:t>
            </a:r>
            <a:endParaRPr lang="en-NZ" dirty="0" err="1"/>
          </a:p>
        </p:txBody>
      </p:sp>
      <p:sp>
        <p:nvSpPr>
          <p:cNvPr id="4" name="Title 3">
            <a:extLst>
              <a:ext uri="{FF2B5EF4-FFF2-40B4-BE49-F238E27FC236}">
                <a16:creationId xmlns:a16="http://schemas.microsoft.com/office/drawing/2014/main" id="{9BDC01ED-4343-4719-B8DC-12F9AC002367}"/>
              </a:ext>
            </a:extLst>
          </p:cNvPr>
          <p:cNvSpPr>
            <a:spLocks noGrp="1"/>
          </p:cNvSpPr>
          <p:nvPr>
            <p:ph type="title"/>
          </p:nvPr>
        </p:nvSpPr>
        <p:spPr/>
        <p:txBody>
          <a:bodyPr/>
          <a:lstStyle/>
          <a:p>
            <a:r>
              <a:rPr lang="en-US" dirty="0"/>
              <a:t>Social investment</a:t>
            </a:r>
            <a:br>
              <a:rPr lang="en-US" dirty="0"/>
            </a:br>
            <a:r>
              <a:rPr lang="en-US" sz="3000" dirty="0"/>
              <a:t>The New Zealand experience</a:t>
            </a:r>
            <a:endParaRPr lang="en-NZ" sz="3000" dirty="0"/>
          </a:p>
        </p:txBody>
      </p:sp>
      <p:sp>
        <p:nvSpPr>
          <p:cNvPr id="5" name="Rectangle 4">
            <a:extLst>
              <a:ext uri="{FF2B5EF4-FFF2-40B4-BE49-F238E27FC236}">
                <a16:creationId xmlns:a16="http://schemas.microsoft.com/office/drawing/2014/main" id="{67D740C7-38A1-411C-9FB4-CFF348C022B6}"/>
              </a:ext>
            </a:extLst>
          </p:cNvPr>
          <p:cNvSpPr/>
          <p:nvPr/>
        </p:nvSpPr>
        <p:spPr>
          <a:xfrm>
            <a:off x="882396" y="6339332"/>
            <a:ext cx="2226564" cy="365125"/>
          </a:xfrm>
          <a:prstGeom prst="rect">
            <a:avLst/>
          </a:prstGeom>
          <a:solidFill>
            <a:srgbClr val="6EC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725791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0DA240-D41F-4FFC-B178-7D4F53C1A5D5}"/>
              </a:ext>
            </a:extLst>
          </p:cNvPr>
          <p:cNvSpPr>
            <a:spLocks noGrp="1"/>
          </p:cNvSpPr>
          <p:nvPr>
            <p:ph type="ftr" sz="quarter" idx="11"/>
          </p:nvPr>
        </p:nvSpPr>
        <p:spPr/>
        <p:txBody>
          <a:bodyPr/>
          <a:lstStyle/>
          <a:p>
            <a:endParaRPr lang="en-US"/>
          </a:p>
        </p:txBody>
      </p:sp>
      <p:sp>
        <p:nvSpPr>
          <p:cNvPr id="3" name="Subtitle 2">
            <a:extLst>
              <a:ext uri="{FF2B5EF4-FFF2-40B4-BE49-F238E27FC236}">
                <a16:creationId xmlns:a16="http://schemas.microsoft.com/office/drawing/2014/main" id="{00FABD88-D537-4A2A-B389-18F5842B1D7E}"/>
              </a:ext>
            </a:extLst>
          </p:cNvPr>
          <p:cNvSpPr>
            <a:spLocks noGrp="1"/>
          </p:cNvSpPr>
          <p:nvPr>
            <p:ph type="subTitle" idx="1"/>
          </p:nvPr>
        </p:nvSpPr>
        <p:spPr>
          <a:xfrm>
            <a:off x="882396" y="1924050"/>
            <a:ext cx="7451979" cy="1358976"/>
          </a:xfrm>
        </p:spPr>
        <p:txBody>
          <a:bodyPr vert="horz" lIns="91440" tIns="45720" rIns="91440" bIns="45720" rtlCol="0" anchor="t">
            <a:normAutofit/>
          </a:bodyPr>
          <a:lstStyle/>
          <a:p>
            <a:r>
              <a:rPr lang="en-US" dirty="0"/>
              <a:t>We need to know what works, for whom, at what cost.</a:t>
            </a:r>
          </a:p>
        </p:txBody>
      </p:sp>
      <p:sp>
        <p:nvSpPr>
          <p:cNvPr id="4" name="Title 3">
            <a:extLst>
              <a:ext uri="{FF2B5EF4-FFF2-40B4-BE49-F238E27FC236}">
                <a16:creationId xmlns:a16="http://schemas.microsoft.com/office/drawing/2014/main" id="{232FFF05-5F1F-4E64-84BE-8EF59333F2AD}"/>
              </a:ext>
            </a:extLst>
          </p:cNvPr>
          <p:cNvSpPr>
            <a:spLocks noGrp="1"/>
          </p:cNvSpPr>
          <p:nvPr>
            <p:ph type="title"/>
          </p:nvPr>
        </p:nvSpPr>
        <p:spPr/>
        <p:txBody>
          <a:bodyPr/>
          <a:lstStyle/>
          <a:p>
            <a:r>
              <a:rPr lang="en-US"/>
              <a:t>Creating a system that learns</a:t>
            </a:r>
          </a:p>
        </p:txBody>
      </p:sp>
      <p:sp>
        <p:nvSpPr>
          <p:cNvPr id="8" name="Rectangle 7">
            <a:extLst>
              <a:ext uri="{FF2B5EF4-FFF2-40B4-BE49-F238E27FC236}">
                <a16:creationId xmlns:a16="http://schemas.microsoft.com/office/drawing/2014/main" id="{DE6102B6-8A1C-4FE6-AEFA-9AFFDD40EE0F}"/>
              </a:ext>
            </a:extLst>
          </p:cNvPr>
          <p:cNvSpPr/>
          <p:nvPr/>
        </p:nvSpPr>
        <p:spPr>
          <a:xfrm>
            <a:off x="333555" y="6271403"/>
            <a:ext cx="11323607" cy="483079"/>
          </a:xfrm>
          <a:prstGeom prst="rect">
            <a:avLst/>
          </a:prstGeom>
          <a:solidFill>
            <a:srgbClr val="3A7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traffic light&#10;&#10;Description generated with high confidence">
            <a:extLst>
              <a:ext uri="{FF2B5EF4-FFF2-40B4-BE49-F238E27FC236}">
                <a16:creationId xmlns:a16="http://schemas.microsoft.com/office/drawing/2014/main" id="{0CB02D98-854A-4C24-8B78-6CFE20561719}"/>
              </a:ext>
            </a:extLst>
          </p:cNvPr>
          <p:cNvPicPr>
            <a:picLocks noChangeAspect="1"/>
          </p:cNvPicPr>
          <p:nvPr/>
        </p:nvPicPr>
        <p:blipFill>
          <a:blip r:embed="rId2"/>
          <a:stretch>
            <a:fillRect/>
          </a:stretch>
        </p:blipFill>
        <p:spPr>
          <a:xfrm>
            <a:off x="946480" y="3714840"/>
            <a:ext cx="752475" cy="2505075"/>
          </a:xfrm>
          <a:prstGeom prst="rect">
            <a:avLst/>
          </a:prstGeom>
        </p:spPr>
      </p:pic>
    </p:spTree>
    <p:extLst>
      <p:ext uri="{BB962C8B-B14F-4D97-AF65-F5344CB8AC3E}">
        <p14:creationId xmlns:p14="http://schemas.microsoft.com/office/powerpoint/2010/main" val="722311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447530-1F42-4ADC-A113-566D856C14D6}"/>
              </a:ext>
            </a:extLst>
          </p:cNvPr>
          <p:cNvSpPr>
            <a:spLocks noGrp="1"/>
          </p:cNvSpPr>
          <p:nvPr>
            <p:ph type="ftr" sz="quarter" idx="11"/>
          </p:nvPr>
        </p:nvSpPr>
        <p:spPr/>
        <p:txBody>
          <a:bodyPr/>
          <a:lstStyle/>
          <a:p>
            <a:r>
              <a:rPr lang="en-US" dirty="0"/>
              <a:t>Frankadvice.co.nz</a:t>
            </a:r>
          </a:p>
        </p:txBody>
      </p:sp>
      <p:pic>
        <p:nvPicPr>
          <p:cNvPr id="3" name="Picture 3" descr="A screenshot of a cell phone&#10;&#10;Description generated with high confidence">
            <a:extLst>
              <a:ext uri="{FF2B5EF4-FFF2-40B4-BE49-F238E27FC236}">
                <a16:creationId xmlns:a16="http://schemas.microsoft.com/office/drawing/2014/main" id="{805AC26D-52DC-4029-8D9B-79696B2C4ED9}"/>
              </a:ext>
            </a:extLst>
          </p:cNvPr>
          <p:cNvPicPr>
            <a:picLocks noChangeAspect="1"/>
          </p:cNvPicPr>
          <p:nvPr/>
        </p:nvPicPr>
        <p:blipFill>
          <a:blip r:embed="rId2"/>
          <a:stretch>
            <a:fillRect/>
          </a:stretch>
        </p:blipFill>
        <p:spPr>
          <a:xfrm>
            <a:off x="3171646" y="1377890"/>
            <a:ext cx="9026104" cy="5094256"/>
          </a:xfrm>
          <a:prstGeom prst="rect">
            <a:avLst/>
          </a:prstGeom>
        </p:spPr>
      </p:pic>
      <p:sp>
        <p:nvSpPr>
          <p:cNvPr id="4" name="TextBox 3">
            <a:extLst>
              <a:ext uri="{FF2B5EF4-FFF2-40B4-BE49-F238E27FC236}">
                <a16:creationId xmlns:a16="http://schemas.microsoft.com/office/drawing/2014/main" id="{E0596FCB-4FAD-4E7D-8B1E-D5036CB68307}"/>
              </a:ext>
            </a:extLst>
          </p:cNvPr>
          <p:cNvSpPr txBox="1"/>
          <p:nvPr/>
        </p:nvSpPr>
        <p:spPr>
          <a:xfrm>
            <a:off x="4235570" y="1784230"/>
            <a:ext cx="137735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Health</a:t>
            </a:r>
            <a:endParaRPr lang="en-US"/>
          </a:p>
        </p:txBody>
      </p:sp>
      <p:sp>
        <p:nvSpPr>
          <p:cNvPr id="6" name="TextBox 5">
            <a:extLst>
              <a:ext uri="{FF2B5EF4-FFF2-40B4-BE49-F238E27FC236}">
                <a16:creationId xmlns:a16="http://schemas.microsoft.com/office/drawing/2014/main" id="{1E4D6D9E-77A9-458A-B672-AF8D971650CC}"/>
              </a:ext>
            </a:extLst>
          </p:cNvPr>
          <p:cNvSpPr txBox="1"/>
          <p:nvPr/>
        </p:nvSpPr>
        <p:spPr>
          <a:xfrm>
            <a:off x="6694098" y="1784230"/>
            <a:ext cx="137735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NZ Super</a:t>
            </a:r>
          </a:p>
        </p:txBody>
      </p:sp>
      <p:sp>
        <p:nvSpPr>
          <p:cNvPr id="7" name="TextBox 6">
            <a:extLst>
              <a:ext uri="{FF2B5EF4-FFF2-40B4-BE49-F238E27FC236}">
                <a16:creationId xmlns:a16="http://schemas.microsoft.com/office/drawing/2014/main" id="{0497D1BA-4291-430B-9C77-B248CB9E0FD9}"/>
              </a:ext>
            </a:extLst>
          </p:cNvPr>
          <p:cNvSpPr txBox="1"/>
          <p:nvPr/>
        </p:nvSpPr>
        <p:spPr>
          <a:xfrm>
            <a:off x="9066362" y="1784229"/>
            <a:ext cx="1377351"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Social security and welfare</a:t>
            </a:r>
          </a:p>
        </p:txBody>
      </p:sp>
      <p:sp>
        <p:nvSpPr>
          <p:cNvPr id="8" name="TextBox 7">
            <a:extLst>
              <a:ext uri="{FF2B5EF4-FFF2-40B4-BE49-F238E27FC236}">
                <a16:creationId xmlns:a16="http://schemas.microsoft.com/office/drawing/2014/main" id="{13EA5F63-36F8-4EA6-9A25-EA12150592DC}"/>
              </a:ext>
            </a:extLst>
          </p:cNvPr>
          <p:cNvSpPr txBox="1"/>
          <p:nvPr/>
        </p:nvSpPr>
        <p:spPr>
          <a:xfrm>
            <a:off x="4293078" y="4156494"/>
            <a:ext cx="137735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Education</a:t>
            </a:r>
          </a:p>
        </p:txBody>
      </p:sp>
      <p:sp>
        <p:nvSpPr>
          <p:cNvPr id="9" name="TextBox 8">
            <a:extLst>
              <a:ext uri="{FF2B5EF4-FFF2-40B4-BE49-F238E27FC236}">
                <a16:creationId xmlns:a16="http://schemas.microsoft.com/office/drawing/2014/main" id="{A18E1F15-8CB0-4694-86C4-2D27F49EFF3E}"/>
              </a:ext>
            </a:extLst>
          </p:cNvPr>
          <p:cNvSpPr txBox="1"/>
          <p:nvPr/>
        </p:nvSpPr>
        <p:spPr>
          <a:xfrm rot="16200000">
            <a:off x="9957757" y="5033512"/>
            <a:ext cx="137735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Defence</a:t>
            </a:r>
            <a:endParaRPr lang="en-US" dirty="0" err="1">
              <a:cs typeface="Calibri"/>
            </a:endParaRPr>
          </a:p>
        </p:txBody>
      </p:sp>
      <p:sp>
        <p:nvSpPr>
          <p:cNvPr id="10" name="TextBox 9">
            <a:extLst>
              <a:ext uri="{FF2B5EF4-FFF2-40B4-BE49-F238E27FC236}">
                <a16:creationId xmlns:a16="http://schemas.microsoft.com/office/drawing/2014/main" id="{616CF914-C5AB-4555-9508-2DE24CAC06FA}"/>
              </a:ext>
            </a:extLst>
          </p:cNvPr>
          <p:cNvSpPr txBox="1"/>
          <p:nvPr/>
        </p:nvSpPr>
        <p:spPr>
          <a:xfrm rot="16200000">
            <a:off x="9138246" y="4999699"/>
            <a:ext cx="1693652"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Transport and communication</a:t>
            </a:r>
          </a:p>
        </p:txBody>
      </p:sp>
      <p:sp>
        <p:nvSpPr>
          <p:cNvPr id="11" name="TextBox 10">
            <a:extLst>
              <a:ext uri="{FF2B5EF4-FFF2-40B4-BE49-F238E27FC236}">
                <a16:creationId xmlns:a16="http://schemas.microsoft.com/office/drawing/2014/main" id="{34F1024B-560D-4A08-8291-F740DC46DECB}"/>
              </a:ext>
            </a:extLst>
          </p:cNvPr>
          <p:cNvSpPr txBox="1"/>
          <p:nvPr/>
        </p:nvSpPr>
        <p:spPr>
          <a:xfrm>
            <a:off x="8059946" y="4070228"/>
            <a:ext cx="1377351"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Core Governmentservices</a:t>
            </a:r>
          </a:p>
        </p:txBody>
      </p:sp>
      <p:sp>
        <p:nvSpPr>
          <p:cNvPr id="12" name="TextBox 11">
            <a:extLst>
              <a:ext uri="{FF2B5EF4-FFF2-40B4-BE49-F238E27FC236}">
                <a16:creationId xmlns:a16="http://schemas.microsoft.com/office/drawing/2014/main" id="{D5494EA5-E36C-4B3E-958C-16989BAC1CF7}"/>
              </a:ext>
            </a:extLst>
          </p:cNvPr>
          <p:cNvSpPr txBox="1"/>
          <p:nvPr/>
        </p:nvSpPr>
        <p:spPr>
          <a:xfrm>
            <a:off x="8059947" y="5119776"/>
            <a:ext cx="1377351"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Law and order</a:t>
            </a:r>
            <a:endParaRPr lang="en-US" dirty="0">
              <a:cs typeface="Calibri"/>
            </a:endParaRPr>
          </a:p>
        </p:txBody>
      </p:sp>
      <p:sp>
        <p:nvSpPr>
          <p:cNvPr id="13" name="TextBox 12">
            <a:extLst>
              <a:ext uri="{FF2B5EF4-FFF2-40B4-BE49-F238E27FC236}">
                <a16:creationId xmlns:a16="http://schemas.microsoft.com/office/drawing/2014/main" id="{261868E0-B176-4EE7-8105-4247C1F47E03}"/>
              </a:ext>
            </a:extLst>
          </p:cNvPr>
          <p:cNvSpPr txBox="1"/>
          <p:nvPr/>
        </p:nvSpPr>
        <p:spPr>
          <a:xfrm>
            <a:off x="6837871" y="4070228"/>
            <a:ext cx="137735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Other</a:t>
            </a:r>
            <a:endParaRPr lang="en-US" dirty="0">
              <a:cs typeface="Calibri"/>
            </a:endParaRPr>
          </a:p>
        </p:txBody>
      </p:sp>
      <p:sp>
        <p:nvSpPr>
          <p:cNvPr id="14" name="TextBox 13">
            <a:extLst>
              <a:ext uri="{FF2B5EF4-FFF2-40B4-BE49-F238E27FC236}">
                <a16:creationId xmlns:a16="http://schemas.microsoft.com/office/drawing/2014/main" id="{506D3871-A68E-4E51-A823-E4E39A36F6D6}"/>
              </a:ext>
            </a:extLst>
          </p:cNvPr>
          <p:cNvSpPr txBox="1"/>
          <p:nvPr/>
        </p:nvSpPr>
        <p:spPr>
          <a:xfrm>
            <a:off x="9713342" y="4070227"/>
            <a:ext cx="1377351"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Finance costs</a:t>
            </a:r>
          </a:p>
        </p:txBody>
      </p:sp>
      <p:sp>
        <p:nvSpPr>
          <p:cNvPr id="15" name="Title 1">
            <a:extLst>
              <a:ext uri="{FF2B5EF4-FFF2-40B4-BE49-F238E27FC236}">
                <a16:creationId xmlns:a16="http://schemas.microsoft.com/office/drawing/2014/main" id="{2702EB96-2E62-4F52-9DCF-B944FF1D563D}"/>
              </a:ext>
            </a:extLst>
          </p:cNvPr>
          <p:cNvSpPr txBox="1">
            <a:spLocks/>
          </p:cNvSpPr>
          <p:nvPr/>
        </p:nvSpPr>
        <p:spPr>
          <a:xfrm>
            <a:off x="2592237" y="5464939"/>
            <a:ext cx="1689570" cy="8778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200" b="1" kern="1200">
                <a:solidFill>
                  <a:srgbClr val="6EC7B3"/>
                </a:solidFill>
                <a:latin typeface="Franklin Gothic Medium" panose="020B0603020102020204" pitchFamily="34" charset="0"/>
                <a:ea typeface="+mj-ea"/>
                <a:cs typeface="+mj-cs"/>
              </a:defRPr>
            </a:lvl1pPr>
          </a:lstStyle>
          <a:p>
            <a:r>
              <a:rPr lang="mi-NZ" sz="2000">
                <a:solidFill>
                  <a:schemeClr val="bg1"/>
                </a:solidFill>
              </a:rPr>
              <a:t>Budget 2018</a:t>
            </a:r>
            <a:endParaRPr lang="en-US" sz="2000">
              <a:solidFill>
                <a:schemeClr val="bg1"/>
              </a:solidFill>
            </a:endParaRPr>
          </a:p>
        </p:txBody>
      </p:sp>
      <p:sp>
        <p:nvSpPr>
          <p:cNvPr id="18" name="Rectangle 17">
            <a:extLst>
              <a:ext uri="{FF2B5EF4-FFF2-40B4-BE49-F238E27FC236}">
                <a16:creationId xmlns:a16="http://schemas.microsoft.com/office/drawing/2014/main" id="{B6842C28-9EA5-4394-884C-F4888D4D33C5}"/>
              </a:ext>
            </a:extLst>
          </p:cNvPr>
          <p:cNvSpPr/>
          <p:nvPr/>
        </p:nvSpPr>
        <p:spPr>
          <a:xfrm>
            <a:off x="838200" y="6369580"/>
            <a:ext cx="1905000" cy="29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itle 1">
            <a:extLst>
              <a:ext uri="{FF2B5EF4-FFF2-40B4-BE49-F238E27FC236}">
                <a16:creationId xmlns:a16="http://schemas.microsoft.com/office/drawing/2014/main" id="{302759A5-9767-4E57-A4DC-4D6579D4C480}"/>
              </a:ext>
            </a:extLst>
          </p:cNvPr>
          <p:cNvSpPr txBox="1">
            <a:spLocks/>
          </p:cNvSpPr>
          <p:nvPr/>
        </p:nvSpPr>
        <p:spPr>
          <a:xfrm>
            <a:off x="636916" y="332223"/>
            <a:ext cx="9410211" cy="11510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200" b="1" kern="1200">
                <a:solidFill>
                  <a:srgbClr val="6EC7B3"/>
                </a:solidFill>
                <a:latin typeface="Franklin Gothic Medium" panose="020B0603020102020204" pitchFamily="34" charset="0"/>
                <a:ea typeface="+mj-ea"/>
                <a:cs typeface="+mj-cs"/>
              </a:defRPr>
            </a:lvl1pPr>
          </a:lstStyle>
          <a:p>
            <a:r>
              <a:rPr lang="mi-NZ" sz="3300">
                <a:solidFill>
                  <a:schemeClr val="accent1"/>
                </a:solidFill>
              </a:rPr>
              <a:t>The New Zealand context</a:t>
            </a:r>
            <a:endParaRPr lang="en-US" sz="3300">
              <a:solidFill>
                <a:schemeClr val="accent1"/>
              </a:solidFill>
            </a:endParaRPr>
          </a:p>
        </p:txBody>
      </p:sp>
      <p:sp>
        <p:nvSpPr>
          <p:cNvPr id="17" name="TextBox 16">
            <a:extLst>
              <a:ext uri="{FF2B5EF4-FFF2-40B4-BE49-F238E27FC236}">
                <a16:creationId xmlns:a16="http://schemas.microsoft.com/office/drawing/2014/main" id="{FC00EA43-3CA0-4D90-B9B8-695D3B3D83F9}"/>
              </a:ext>
            </a:extLst>
          </p:cNvPr>
          <p:cNvSpPr txBox="1"/>
          <p:nvPr/>
        </p:nvSpPr>
        <p:spPr>
          <a:xfrm>
            <a:off x="1446362" y="5579852"/>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3200" b="1"/>
              <a:t>Budget 2018</a:t>
            </a:r>
            <a:endParaRPr lang="en-US" sz="3200" b="1">
              <a:cs typeface="Calibri"/>
            </a:endParaRPr>
          </a:p>
        </p:txBody>
      </p:sp>
      <p:sp>
        <p:nvSpPr>
          <p:cNvPr id="19" name="Rectangle 18">
            <a:extLst>
              <a:ext uri="{FF2B5EF4-FFF2-40B4-BE49-F238E27FC236}">
                <a16:creationId xmlns:a16="http://schemas.microsoft.com/office/drawing/2014/main" id="{0CDD043C-3F9A-403B-9222-31239FAA5F90}"/>
              </a:ext>
            </a:extLst>
          </p:cNvPr>
          <p:cNvSpPr/>
          <p:nvPr/>
        </p:nvSpPr>
        <p:spPr>
          <a:xfrm>
            <a:off x="9477555" y="6257026"/>
            <a:ext cx="2093343"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A close up of a map&#10;&#10;Description generated with very high confidence">
            <a:extLst>
              <a:ext uri="{FF2B5EF4-FFF2-40B4-BE49-F238E27FC236}">
                <a16:creationId xmlns:a16="http://schemas.microsoft.com/office/drawing/2014/main" id="{EACDE563-F158-4AD0-92C5-A1059B3ECA79}"/>
              </a:ext>
            </a:extLst>
          </p:cNvPr>
          <p:cNvPicPr>
            <a:picLocks noChangeAspect="1"/>
          </p:cNvPicPr>
          <p:nvPr/>
        </p:nvPicPr>
        <p:blipFill>
          <a:blip r:embed="rId3"/>
          <a:stretch>
            <a:fillRect/>
          </a:stretch>
        </p:blipFill>
        <p:spPr>
          <a:xfrm>
            <a:off x="727495" y="1576964"/>
            <a:ext cx="2743200" cy="3790335"/>
          </a:xfrm>
          <a:prstGeom prst="rect">
            <a:avLst/>
          </a:prstGeom>
        </p:spPr>
      </p:pic>
    </p:spTree>
    <p:extLst>
      <p:ext uri="{BB962C8B-B14F-4D97-AF65-F5344CB8AC3E}">
        <p14:creationId xmlns:p14="http://schemas.microsoft.com/office/powerpoint/2010/main" val="1269988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09600" y="1373903"/>
            <a:ext cx="10972800" cy="4978559"/>
          </a:xfrm>
        </p:spPr>
        <p:txBody>
          <a:bodyPr>
            <a:normAutofit/>
          </a:bodyPr>
          <a:lstStyle/>
          <a:p>
            <a:r>
              <a:rPr lang="en-US" sz="2800" dirty="0"/>
              <a:t>United Kingdom</a:t>
            </a:r>
          </a:p>
          <a:p>
            <a:r>
              <a:rPr lang="en-US" sz="2800" dirty="0"/>
              <a:t>Germany</a:t>
            </a:r>
          </a:p>
          <a:p>
            <a:r>
              <a:rPr lang="en-US" sz="2800" dirty="0"/>
              <a:t>New Zealand</a:t>
            </a:r>
          </a:p>
          <a:p>
            <a:r>
              <a:rPr lang="en-US" sz="2800" dirty="0"/>
              <a:t>Summary</a:t>
            </a:r>
          </a:p>
          <a:p>
            <a:endParaRPr lang="en-US" sz="2800" dirty="0"/>
          </a:p>
          <a:p>
            <a:pPr marL="0" indent="0">
              <a:buNone/>
            </a:pPr>
            <a:r>
              <a:rPr lang="en-US" sz="2800" dirty="0"/>
              <a:t>Focus will be on context, structure, achievements, lessons learned</a:t>
            </a:r>
          </a:p>
        </p:txBody>
      </p:sp>
    </p:spTree>
    <p:extLst>
      <p:ext uri="{BB962C8B-B14F-4D97-AF65-F5344CB8AC3E}">
        <p14:creationId xmlns:p14="http://schemas.microsoft.com/office/powerpoint/2010/main" val="341052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Connector 14">
            <a:extLst>
              <a:ext uri="{FF2B5EF4-FFF2-40B4-BE49-F238E27FC236}">
                <a16:creationId xmlns:a16="http://schemas.microsoft.com/office/drawing/2014/main" id="{1A53BA3A-C6CB-4470-9D83-CAEAF5489501}"/>
              </a:ext>
            </a:extLst>
          </p:cNvPr>
          <p:cNvCxnSpPr>
            <a:cxnSpLocks noChangeShapeType="1"/>
          </p:cNvCxnSpPr>
          <p:nvPr/>
        </p:nvCxnSpPr>
        <p:spPr bwMode="auto">
          <a:xfrm flipV="1">
            <a:off x="1472452" y="3468207"/>
            <a:ext cx="10114651" cy="14378"/>
          </a:xfrm>
          <a:prstGeom prst="line">
            <a:avLst/>
          </a:prstGeom>
          <a:noFill/>
          <a:ln w="9525" algn="ctr">
            <a:solidFill>
              <a:schemeClr val="tx1"/>
            </a:solidFill>
            <a:round/>
            <a:headEnd/>
            <a:tailEnd/>
          </a:ln>
        </p:spPr>
      </p:cxnSp>
      <p:cxnSp>
        <p:nvCxnSpPr>
          <p:cNvPr id="87" name="Straight Connector 14">
            <a:extLst>
              <a:ext uri="{FF2B5EF4-FFF2-40B4-BE49-F238E27FC236}">
                <a16:creationId xmlns:a16="http://schemas.microsoft.com/office/drawing/2014/main" id="{A85099A6-0514-4D86-9F5D-E60142633ED0}"/>
              </a:ext>
            </a:extLst>
          </p:cNvPr>
          <p:cNvCxnSpPr>
            <a:cxnSpLocks noChangeShapeType="1"/>
          </p:cNvCxnSpPr>
          <p:nvPr/>
        </p:nvCxnSpPr>
        <p:spPr bwMode="auto">
          <a:xfrm flipV="1">
            <a:off x="1501206" y="3913905"/>
            <a:ext cx="10114651" cy="14378"/>
          </a:xfrm>
          <a:prstGeom prst="line">
            <a:avLst/>
          </a:prstGeom>
          <a:noFill/>
          <a:ln w="9525" algn="ctr">
            <a:solidFill>
              <a:schemeClr val="tx1"/>
            </a:solidFill>
            <a:round/>
            <a:headEnd/>
            <a:tailEnd/>
          </a:ln>
        </p:spPr>
      </p:cxnSp>
      <p:cxnSp>
        <p:nvCxnSpPr>
          <p:cNvPr id="88" name="Straight Connector 14">
            <a:extLst>
              <a:ext uri="{FF2B5EF4-FFF2-40B4-BE49-F238E27FC236}">
                <a16:creationId xmlns:a16="http://schemas.microsoft.com/office/drawing/2014/main" id="{856A48CD-6A72-46AB-BBBA-82837FCA958E}"/>
              </a:ext>
            </a:extLst>
          </p:cNvPr>
          <p:cNvCxnSpPr>
            <a:cxnSpLocks noChangeShapeType="1"/>
          </p:cNvCxnSpPr>
          <p:nvPr/>
        </p:nvCxnSpPr>
        <p:spPr bwMode="auto">
          <a:xfrm flipV="1">
            <a:off x="1529960" y="4287716"/>
            <a:ext cx="10114651" cy="14378"/>
          </a:xfrm>
          <a:prstGeom prst="line">
            <a:avLst/>
          </a:prstGeom>
          <a:noFill/>
          <a:ln w="9525" algn="ctr">
            <a:solidFill>
              <a:schemeClr val="tx1"/>
            </a:solidFill>
            <a:round/>
            <a:headEnd/>
            <a:tailEnd/>
          </a:ln>
        </p:spPr>
      </p:cxnSp>
      <p:cxnSp>
        <p:nvCxnSpPr>
          <p:cNvPr id="90" name="Straight Connector 14">
            <a:extLst>
              <a:ext uri="{FF2B5EF4-FFF2-40B4-BE49-F238E27FC236}">
                <a16:creationId xmlns:a16="http://schemas.microsoft.com/office/drawing/2014/main" id="{C7EFB3F8-CEFB-4609-8603-786385F6DD87}"/>
              </a:ext>
            </a:extLst>
          </p:cNvPr>
          <p:cNvCxnSpPr>
            <a:cxnSpLocks noChangeShapeType="1"/>
          </p:cNvCxnSpPr>
          <p:nvPr/>
        </p:nvCxnSpPr>
        <p:spPr bwMode="auto">
          <a:xfrm flipV="1">
            <a:off x="1527195" y="4819134"/>
            <a:ext cx="10114651" cy="14378"/>
          </a:xfrm>
          <a:prstGeom prst="line">
            <a:avLst/>
          </a:prstGeom>
          <a:noFill/>
          <a:ln w="9525" algn="ctr">
            <a:solidFill>
              <a:schemeClr val="tx1"/>
            </a:solidFill>
            <a:round/>
            <a:headEnd/>
            <a:tailEnd/>
          </a:ln>
        </p:spPr>
      </p:cxnSp>
      <p:cxnSp>
        <p:nvCxnSpPr>
          <p:cNvPr id="85" name="Straight Connector 14">
            <a:extLst>
              <a:ext uri="{FF2B5EF4-FFF2-40B4-BE49-F238E27FC236}">
                <a16:creationId xmlns:a16="http://schemas.microsoft.com/office/drawing/2014/main" id="{B22ADC84-48BF-40AE-AC9F-D01E2BEB4777}"/>
              </a:ext>
            </a:extLst>
          </p:cNvPr>
          <p:cNvCxnSpPr>
            <a:cxnSpLocks noChangeShapeType="1"/>
          </p:cNvCxnSpPr>
          <p:nvPr/>
        </p:nvCxnSpPr>
        <p:spPr bwMode="auto">
          <a:xfrm flipV="1">
            <a:off x="1458075" y="2806849"/>
            <a:ext cx="10114651" cy="14378"/>
          </a:xfrm>
          <a:prstGeom prst="line">
            <a:avLst/>
          </a:prstGeom>
          <a:solidFill>
            <a:srgbClr val="6EC7B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8" name="Multiply 7"/>
          <p:cNvSpPr/>
          <p:nvPr/>
        </p:nvSpPr>
        <p:spPr bwMode="auto">
          <a:xfrm>
            <a:off x="4087814" y="2641151"/>
            <a:ext cx="327025" cy="330200"/>
          </a:xfrm>
          <a:prstGeom prst="mathMultiply">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a:lstStyle/>
          <a:p>
            <a:pPr eaLnBrk="1" hangingPunct="1">
              <a:defRPr/>
            </a:pPr>
            <a:r>
              <a:rPr lang="en-US" sz="2400" dirty="0">
                <a:latin typeface="+mj-lt"/>
              </a:rPr>
              <a:t>  </a:t>
            </a:r>
            <a:endParaRPr lang="en-NZ" sz="2400" dirty="0">
              <a:latin typeface="+mj-lt"/>
            </a:endParaRPr>
          </a:p>
        </p:txBody>
      </p:sp>
      <p:sp>
        <p:nvSpPr>
          <p:cNvPr id="10" name="Rectangle 9"/>
          <p:cNvSpPr/>
          <p:nvPr/>
        </p:nvSpPr>
        <p:spPr>
          <a:xfrm>
            <a:off x="137185" y="2134739"/>
            <a:ext cx="1123350" cy="276999"/>
          </a:xfrm>
          <a:prstGeom prst="rect">
            <a:avLst/>
          </a:prstGeom>
        </p:spPr>
        <p:txBody>
          <a:bodyPr wrap="square">
            <a:spAutoFit/>
          </a:bodyPr>
          <a:lstStyle/>
          <a:p>
            <a:pPr defTabSz="403225" eaLnBrk="1" hangingPunct="1">
              <a:defRPr/>
            </a:pPr>
            <a:r>
              <a:rPr lang="en-GB" baseline="30000" dirty="0">
                <a:solidFill>
                  <a:srgbClr val="000000"/>
                </a:solidFill>
                <a:latin typeface="+mj-lt"/>
              </a:rPr>
              <a:t>CYFS</a:t>
            </a:r>
          </a:p>
        </p:txBody>
      </p:sp>
      <p:sp>
        <p:nvSpPr>
          <p:cNvPr id="11" name="Rectangle 10"/>
          <p:cNvSpPr/>
          <p:nvPr/>
        </p:nvSpPr>
        <p:spPr>
          <a:xfrm>
            <a:off x="137185" y="3349176"/>
            <a:ext cx="1123350" cy="276999"/>
          </a:xfrm>
          <a:prstGeom prst="rect">
            <a:avLst/>
          </a:prstGeom>
        </p:spPr>
        <p:txBody>
          <a:bodyPr wrap="square">
            <a:spAutoFit/>
          </a:bodyPr>
          <a:lstStyle/>
          <a:p>
            <a:pPr defTabSz="403225" eaLnBrk="1" hangingPunct="1">
              <a:defRPr/>
            </a:pPr>
            <a:r>
              <a:rPr lang="en-GB" baseline="30000" dirty="0">
                <a:solidFill>
                  <a:srgbClr val="000000"/>
                </a:solidFill>
                <a:latin typeface="+mj-lt"/>
              </a:rPr>
              <a:t>Care</a:t>
            </a:r>
          </a:p>
        </p:txBody>
      </p:sp>
      <p:sp>
        <p:nvSpPr>
          <p:cNvPr id="12" name="Rectangle 11"/>
          <p:cNvSpPr/>
          <p:nvPr/>
        </p:nvSpPr>
        <p:spPr>
          <a:xfrm>
            <a:off x="137185" y="4209602"/>
            <a:ext cx="1123350" cy="276999"/>
          </a:xfrm>
          <a:prstGeom prst="rect">
            <a:avLst/>
          </a:prstGeom>
        </p:spPr>
        <p:txBody>
          <a:bodyPr wrap="square">
            <a:spAutoFit/>
          </a:bodyPr>
          <a:lstStyle/>
          <a:p>
            <a:pPr defTabSz="403225" eaLnBrk="1" hangingPunct="1">
              <a:defRPr/>
            </a:pPr>
            <a:r>
              <a:rPr lang="en-GB" baseline="30000" dirty="0">
                <a:solidFill>
                  <a:srgbClr val="000000"/>
                </a:solidFill>
                <a:latin typeface="+mj-lt"/>
              </a:rPr>
              <a:t>Youth Justice</a:t>
            </a:r>
          </a:p>
        </p:txBody>
      </p:sp>
      <p:sp>
        <p:nvSpPr>
          <p:cNvPr id="13" name="Rectangle 12"/>
          <p:cNvSpPr/>
          <p:nvPr/>
        </p:nvSpPr>
        <p:spPr>
          <a:xfrm>
            <a:off x="137185" y="4662039"/>
            <a:ext cx="1123350" cy="461665"/>
          </a:xfrm>
          <a:prstGeom prst="rect">
            <a:avLst/>
          </a:prstGeom>
        </p:spPr>
        <p:txBody>
          <a:bodyPr wrap="square">
            <a:spAutoFit/>
          </a:bodyPr>
          <a:lstStyle/>
          <a:p>
            <a:pPr defTabSz="403225" eaLnBrk="1" hangingPunct="1">
              <a:defRPr/>
            </a:pPr>
            <a:r>
              <a:rPr lang="en-GB" baseline="30000" dirty="0">
                <a:solidFill>
                  <a:srgbClr val="000000"/>
                </a:solidFill>
                <a:latin typeface="+mj-lt"/>
              </a:rPr>
              <a:t>Income support</a:t>
            </a:r>
          </a:p>
        </p:txBody>
      </p:sp>
      <p:sp>
        <p:nvSpPr>
          <p:cNvPr id="14" name="Rectangle 13"/>
          <p:cNvSpPr/>
          <p:nvPr/>
        </p:nvSpPr>
        <p:spPr>
          <a:xfrm>
            <a:off x="137185" y="5319264"/>
            <a:ext cx="1123350" cy="646331"/>
          </a:xfrm>
          <a:prstGeom prst="rect">
            <a:avLst/>
          </a:prstGeom>
        </p:spPr>
        <p:txBody>
          <a:bodyPr wrap="square" anchor="t">
            <a:spAutoFit/>
          </a:bodyPr>
          <a:lstStyle/>
          <a:p>
            <a:pPr defTabSz="403225" eaLnBrk="1" hangingPunct="1">
              <a:defRPr/>
            </a:pPr>
            <a:r>
              <a:rPr lang="en-GB" baseline="30000" dirty="0">
                <a:solidFill>
                  <a:srgbClr val="000000"/>
                </a:solidFill>
                <a:latin typeface="+mj-lt"/>
              </a:rPr>
              <a:t>Total cumulative paid </a:t>
            </a:r>
            <a:r>
              <a:rPr lang="en-GB" b="1" baseline="30000" dirty="0">
                <a:solidFill>
                  <a:srgbClr val="000000"/>
                </a:solidFill>
                <a:latin typeface="+mj-lt"/>
              </a:rPr>
              <a:t>($1000)</a:t>
            </a:r>
            <a:endParaRPr lang="en-GB" b="1" baseline="30000" dirty="0">
              <a:solidFill>
                <a:srgbClr val="000000"/>
              </a:solidFill>
              <a:latin typeface="+mj-lt"/>
              <a:cs typeface="Calibri Light"/>
            </a:endParaRPr>
          </a:p>
        </p:txBody>
      </p:sp>
      <p:cxnSp>
        <p:nvCxnSpPr>
          <p:cNvPr id="24589" name="Straight Connector 14"/>
          <p:cNvCxnSpPr>
            <a:cxnSpLocks noChangeShapeType="1"/>
          </p:cNvCxnSpPr>
          <p:nvPr/>
        </p:nvCxnSpPr>
        <p:spPr bwMode="auto">
          <a:xfrm flipV="1">
            <a:off x="1443698" y="2188623"/>
            <a:ext cx="10114651" cy="14378"/>
          </a:xfrm>
          <a:prstGeom prst="line">
            <a:avLst/>
          </a:prstGeom>
          <a:noFill/>
          <a:ln w="9525" algn="ctr">
            <a:solidFill>
              <a:schemeClr val="tx1"/>
            </a:solidFill>
            <a:round/>
            <a:headEnd/>
            <a:tailEnd/>
          </a:ln>
        </p:spPr>
      </p:cxnSp>
      <p:sp>
        <p:nvSpPr>
          <p:cNvPr id="20" name="Rectangle 19"/>
          <p:cNvSpPr/>
          <p:nvPr/>
        </p:nvSpPr>
        <p:spPr bwMode="auto">
          <a:xfrm>
            <a:off x="2304602" y="2095051"/>
            <a:ext cx="198437" cy="215900"/>
          </a:xfrm>
          <a:prstGeom prst="rect">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cs typeface="Calibri"/>
            </a:endParaRPr>
          </a:p>
        </p:txBody>
      </p:sp>
      <p:sp>
        <p:nvSpPr>
          <p:cNvPr id="21" name="Rectangle 20"/>
          <p:cNvSpPr/>
          <p:nvPr/>
        </p:nvSpPr>
        <p:spPr bwMode="auto">
          <a:xfrm>
            <a:off x="2902310" y="2095051"/>
            <a:ext cx="200025" cy="215900"/>
          </a:xfrm>
          <a:prstGeom prst="rect">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cs typeface="Calibri"/>
            </a:endParaRPr>
          </a:p>
        </p:txBody>
      </p:sp>
      <p:sp>
        <p:nvSpPr>
          <p:cNvPr id="22" name="Rectangle 21"/>
          <p:cNvSpPr/>
          <p:nvPr/>
        </p:nvSpPr>
        <p:spPr bwMode="auto">
          <a:xfrm>
            <a:off x="3208009" y="2095051"/>
            <a:ext cx="200025" cy="215900"/>
          </a:xfrm>
          <a:prstGeom prst="rect">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cs typeface="Calibri"/>
            </a:endParaRPr>
          </a:p>
        </p:txBody>
      </p:sp>
      <p:sp>
        <p:nvSpPr>
          <p:cNvPr id="23" name="Rectangle 22"/>
          <p:cNvSpPr/>
          <p:nvPr/>
        </p:nvSpPr>
        <p:spPr bwMode="auto">
          <a:xfrm>
            <a:off x="4052558" y="2095051"/>
            <a:ext cx="198438" cy="215900"/>
          </a:xfrm>
          <a:prstGeom prst="rect">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cs typeface="Calibri"/>
            </a:endParaRPr>
          </a:p>
        </p:txBody>
      </p:sp>
      <p:sp>
        <p:nvSpPr>
          <p:cNvPr id="24" name="Rectangle 23"/>
          <p:cNvSpPr/>
          <p:nvPr/>
        </p:nvSpPr>
        <p:spPr bwMode="auto">
          <a:xfrm>
            <a:off x="3392758" y="2095051"/>
            <a:ext cx="200025" cy="215900"/>
          </a:xfrm>
          <a:prstGeom prst="rect">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cs typeface="Calibri"/>
            </a:endParaRPr>
          </a:p>
        </p:txBody>
      </p:sp>
      <p:sp>
        <p:nvSpPr>
          <p:cNvPr id="25" name="Isosceles Triangle 24"/>
          <p:cNvSpPr/>
          <p:nvPr/>
        </p:nvSpPr>
        <p:spPr bwMode="auto">
          <a:xfrm>
            <a:off x="7758114" y="2095051"/>
            <a:ext cx="230187" cy="215900"/>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endParaRPr>
          </a:p>
        </p:txBody>
      </p:sp>
      <p:sp>
        <p:nvSpPr>
          <p:cNvPr id="26" name="Isosceles Triangle 25"/>
          <p:cNvSpPr/>
          <p:nvPr/>
        </p:nvSpPr>
        <p:spPr bwMode="auto">
          <a:xfrm>
            <a:off x="7869239" y="2095051"/>
            <a:ext cx="231775" cy="215900"/>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endParaRPr>
          </a:p>
        </p:txBody>
      </p:sp>
      <p:sp>
        <p:nvSpPr>
          <p:cNvPr id="27" name="Rectangle 26"/>
          <p:cNvSpPr/>
          <p:nvPr/>
        </p:nvSpPr>
        <p:spPr bwMode="auto">
          <a:xfrm flipH="1">
            <a:off x="8258865" y="2095051"/>
            <a:ext cx="198437" cy="215900"/>
          </a:xfrm>
          <a:prstGeom prst="rect">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cs typeface="Calibri"/>
            </a:endParaRPr>
          </a:p>
        </p:txBody>
      </p:sp>
      <p:sp>
        <p:nvSpPr>
          <p:cNvPr id="28" name="Rectangle 27"/>
          <p:cNvSpPr/>
          <p:nvPr/>
        </p:nvSpPr>
        <p:spPr bwMode="auto">
          <a:xfrm flipH="1">
            <a:off x="8708127" y="2095051"/>
            <a:ext cx="200025" cy="215900"/>
          </a:xfrm>
          <a:prstGeom prst="rect">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cs typeface="Calibri"/>
            </a:endParaRPr>
          </a:p>
        </p:txBody>
      </p:sp>
      <p:sp>
        <p:nvSpPr>
          <p:cNvPr id="29" name="Rectangle 28"/>
          <p:cNvSpPr/>
          <p:nvPr/>
        </p:nvSpPr>
        <p:spPr bwMode="auto">
          <a:xfrm flipH="1">
            <a:off x="8355702" y="2095051"/>
            <a:ext cx="200025" cy="215900"/>
          </a:xfrm>
          <a:prstGeom prst="rect">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cs typeface="Calibri"/>
            </a:endParaRPr>
          </a:p>
        </p:txBody>
      </p:sp>
      <p:sp>
        <p:nvSpPr>
          <p:cNvPr id="30" name="Rectangle 29"/>
          <p:cNvSpPr/>
          <p:nvPr/>
        </p:nvSpPr>
        <p:spPr bwMode="auto">
          <a:xfrm flipH="1">
            <a:off x="8849415" y="2095051"/>
            <a:ext cx="200025" cy="215900"/>
          </a:xfrm>
          <a:prstGeom prst="rect">
            <a:avLst/>
          </a:prstGeom>
          <a:solidFill>
            <a:srgbClr val="6EC7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endParaRPr>
          </a:p>
        </p:txBody>
      </p:sp>
      <p:sp>
        <p:nvSpPr>
          <p:cNvPr id="31" name="Rectangle 30"/>
          <p:cNvSpPr/>
          <p:nvPr/>
        </p:nvSpPr>
        <p:spPr bwMode="auto">
          <a:xfrm flipH="1">
            <a:off x="8936726" y="2095051"/>
            <a:ext cx="198438" cy="215900"/>
          </a:xfrm>
          <a:prstGeom prst="rect">
            <a:avLst/>
          </a:prstGeom>
          <a:solidFill>
            <a:srgbClr val="6EC7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endParaRPr>
          </a:p>
        </p:txBody>
      </p:sp>
      <p:sp>
        <p:nvSpPr>
          <p:cNvPr id="32" name="Rectangle 31"/>
          <p:cNvSpPr/>
          <p:nvPr/>
        </p:nvSpPr>
        <p:spPr bwMode="auto">
          <a:xfrm flipH="1">
            <a:off x="9022452" y="2095051"/>
            <a:ext cx="200025" cy="215900"/>
          </a:xfrm>
          <a:prstGeom prst="rect">
            <a:avLst/>
          </a:prstGeom>
          <a:solidFill>
            <a:srgbClr val="6EC7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endParaRPr>
          </a:p>
        </p:txBody>
      </p:sp>
      <p:sp>
        <p:nvSpPr>
          <p:cNvPr id="33" name="Multiply 32"/>
          <p:cNvSpPr/>
          <p:nvPr/>
        </p:nvSpPr>
        <p:spPr bwMode="auto">
          <a:xfrm>
            <a:off x="2222501" y="2653851"/>
            <a:ext cx="327025" cy="330200"/>
          </a:xfrm>
          <a:prstGeom prst="mathMultiply">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a:lstStyle/>
          <a:p>
            <a:pPr>
              <a:defRPr/>
            </a:pPr>
            <a:r>
              <a:rPr lang="en-US" sz="2400" dirty="0">
                <a:latin typeface="+mj-lt"/>
              </a:rPr>
              <a:t>  </a:t>
            </a:r>
            <a:endParaRPr lang="en-NZ" sz="2400" dirty="0">
              <a:latin typeface="+mj-lt"/>
            </a:endParaRPr>
          </a:p>
        </p:txBody>
      </p:sp>
      <p:sp>
        <p:nvSpPr>
          <p:cNvPr id="34" name="Multiply 33"/>
          <p:cNvSpPr/>
          <p:nvPr/>
        </p:nvSpPr>
        <p:spPr bwMode="auto">
          <a:xfrm>
            <a:off x="3184525" y="2653851"/>
            <a:ext cx="325438" cy="330200"/>
          </a:xfrm>
          <a:prstGeom prst="mathMultiply">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chemeClr val="lt1"/>
                </a:solidFill>
                <a:cs typeface="Calibri"/>
              </a:rPr>
              <a:t>  </a:t>
            </a:r>
            <a:endParaRPr lang="en-NZ" dirty="0">
              <a:solidFill>
                <a:schemeClr val="lt1"/>
              </a:solidFill>
              <a:cs typeface="Calibri"/>
            </a:endParaRPr>
          </a:p>
        </p:txBody>
      </p:sp>
      <p:sp>
        <p:nvSpPr>
          <p:cNvPr id="35" name="Multiply 34"/>
          <p:cNvSpPr/>
          <p:nvPr/>
        </p:nvSpPr>
        <p:spPr bwMode="auto">
          <a:xfrm>
            <a:off x="3294064" y="2653851"/>
            <a:ext cx="327025" cy="330200"/>
          </a:xfrm>
          <a:prstGeom prst="mathMultiply">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a:lstStyle/>
          <a:p>
            <a:pPr eaLnBrk="1" hangingPunct="1">
              <a:defRPr/>
            </a:pPr>
            <a:r>
              <a:rPr lang="en-US" sz="2400" dirty="0">
                <a:latin typeface="+mj-lt"/>
              </a:rPr>
              <a:t>  </a:t>
            </a:r>
            <a:endParaRPr lang="en-NZ" sz="2400" dirty="0">
              <a:latin typeface="+mj-lt"/>
            </a:endParaRPr>
          </a:p>
        </p:txBody>
      </p:sp>
      <p:sp>
        <p:nvSpPr>
          <p:cNvPr id="36" name="Multiply 35"/>
          <p:cNvSpPr/>
          <p:nvPr/>
        </p:nvSpPr>
        <p:spPr bwMode="auto">
          <a:xfrm>
            <a:off x="3889375" y="2641151"/>
            <a:ext cx="325438" cy="330200"/>
          </a:xfrm>
          <a:prstGeom prst="mathMultiply">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chemeClr val="lt1"/>
                </a:solidFill>
                <a:cs typeface="Calibri"/>
              </a:rPr>
              <a:t>  </a:t>
            </a:r>
            <a:endParaRPr lang="en-NZ" dirty="0">
              <a:solidFill>
                <a:schemeClr val="lt1"/>
              </a:solidFill>
              <a:cs typeface="Calibri"/>
            </a:endParaRPr>
          </a:p>
        </p:txBody>
      </p:sp>
      <p:sp>
        <p:nvSpPr>
          <p:cNvPr id="37" name="Multiply 36"/>
          <p:cNvSpPr/>
          <p:nvPr/>
        </p:nvSpPr>
        <p:spPr bwMode="auto">
          <a:xfrm>
            <a:off x="3989389" y="2641151"/>
            <a:ext cx="327025" cy="330200"/>
          </a:xfrm>
          <a:prstGeom prst="mathMultiply">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chemeClr val="lt1"/>
                </a:solidFill>
                <a:cs typeface="Calibri"/>
              </a:rPr>
              <a:t>  </a:t>
            </a:r>
            <a:endParaRPr lang="en-NZ" dirty="0">
              <a:solidFill>
                <a:schemeClr val="lt1"/>
              </a:solidFill>
              <a:cs typeface="Calibri"/>
            </a:endParaRPr>
          </a:p>
        </p:txBody>
      </p:sp>
      <p:sp>
        <p:nvSpPr>
          <p:cNvPr id="38" name="Multiply 37"/>
          <p:cNvSpPr/>
          <p:nvPr/>
        </p:nvSpPr>
        <p:spPr bwMode="auto">
          <a:xfrm>
            <a:off x="7688264" y="2647501"/>
            <a:ext cx="327025" cy="330200"/>
          </a:xfrm>
          <a:prstGeom prst="mathMultiply">
            <a:avLst/>
          </a:prstGeom>
          <a:solidFill>
            <a:srgbClr val="6EC7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chemeClr val="lt1"/>
                </a:solidFill>
              </a:rPr>
              <a:t>  </a:t>
            </a:r>
            <a:endParaRPr lang="en-NZ" dirty="0">
              <a:solidFill>
                <a:schemeClr val="lt1"/>
              </a:solidFill>
            </a:endParaRPr>
          </a:p>
        </p:txBody>
      </p:sp>
      <p:sp>
        <p:nvSpPr>
          <p:cNvPr id="39" name="Oval 38"/>
          <p:cNvSpPr/>
          <p:nvPr/>
        </p:nvSpPr>
        <p:spPr bwMode="auto">
          <a:xfrm>
            <a:off x="8813801" y="2711001"/>
            <a:ext cx="200025" cy="215900"/>
          </a:xfrm>
          <a:prstGeom prst="ellipse">
            <a:avLst/>
          </a:prstGeom>
          <a:solidFill>
            <a:srgbClr val="6EC7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endParaRPr>
          </a:p>
        </p:txBody>
      </p:sp>
      <p:sp>
        <p:nvSpPr>
          <p:cNvPr id="40" name="Oval 39"/>
          <p:cNvSpPr/>
          <p:nvPr/>
        </p:nvSpPr>
        <p:spPr bwMode="auto">
          <a:xfrm>
            <a:off x="8913814" y="2711001"/>
            <a:ext cx="200025" cy="215900"/>
          </a:xfrm>
          <a:prstGeom prst="ellipse">
            <a:avLst/>
          </a:prstGeom>
          <a:solidFill>
            <a:srgbClr val="6EC7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endParaRPr>
          </a:p>
        </p:txBody>
      </p:sp>
      <p:sp>
        <p:nvSpPr>
          <p:cNvPr id="41" name="Oval 40"/>
          <p:cNvSpPr/>
          <p:nvPr/>
        </p:nvSpPr>
        <p:spPr bwMode="auto">
          <a:xfrm>
            <a:off x="9012239" y="2711001"/>
            <a:ext cx="200025" cy="215900"/>
          </a:xfrm>
          <a:prstGeom prst="ellipse">
            <a:avLst/>
          </a:prstGeom>
          <a:solidFill>
            <a:srgbClr val="6EC7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endParaRPr>
          </a:p>
        </p:txBody>
      </p:sp>
      <p:sp>
        <p:nvSpPr>
          <p:cNvPr id="42" name="Rectangle 41"/>
          <p:cNvSpPr/>
          <p:nvPr/>
        </p:nvSpPr>
        <p:spPr bwMode="auto">
          <a:xfrm>
            <a:off x="7891463" y="3341239"/>
            <a:ext cx="157162" cy="288925"/>
          </a:xfrm>
          <a:prstGeom prst="rect">
            <a:avLst/>
          </a:prstGeom>
          <a:solidFill>
            <a:srgbClr val="6EC7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endParaRPr>
          </a:p>
        </p:txBody>
      </p:sp>
      <p:sp>
        <p:nvSpPr>
          <p:cNvPr id="43" name="Rectangle 42"/>
          <p:cNvSpPr/>
          <p:nvPr/>
        </p:nvSpPr>
        <p:spPr bwMode="auto">
          <a:xfrm>
            <a:off x="9104313" y="3341239"/>
            <a:ext cx="157162" cy="288925"/>
          </a:xfrm>
          <a:prstGeom prst="rect">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cs typeface="Calibri"/>
            </a:endParaRPr>
          </a:p>
        </p:txBody>
      </p:sp>
      <p:sp>
        <p:nvSpPr>
          <p:cNvPr id="44" name="Rectangle 43"/>
          <p:cNvSpPr/>
          <p:nvPr/>
        </p:nvSpPr>
        <p:spPr bwMode="auto">
          <a:xfrm>
            <a:off x="9280526" y="3347589"/>
            <a:ext cx="123825" cy="282575"/>
          </a:xfrm>
          <a:prstGeom prst="rect">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cs typeface="Calibri"/>
            </a:endParaRPr>
          </a:p>
        </p:txBody>
      </p:sp>
      <p:sp>
        <p:nvSpPr>
          <p:cNvPr id="45" name="Rectangle 44"/>
          <p:cNvSpPr/>
          <p:nvPr/>
        </p:nvSpPr>
        <p:spPr bwMode="auto">
          <a:xfrm>
            <a:off x="8361364" y="3341239"/>
            <a:ext cx="136525" cy="288925"/>
          </a:xfrm>
          <a:prstGeom prst="rect">
            <a:avLst/>
          </a:prstGeom>
          <a:solidFill>
            <a:srgbClr val="6EC7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endParaRPr>
          </a:p>
        </p:txBody>
      </p:sp>
      <p:sp>
        <p:nvSpPr>
          <p:cNvPr id="47" name="Rectangle 46"/>
          <p:cNvSpPr/>
          <p:nvPr/>
        </p:nvSpPr>
        <p:spPr bwMode="auto">
          <a:xfrm>
            <a:off x="8624888" y="3341239"/>
            <a:ext cx="157162" cy="288925"/>
          </a:xfrm>
          <a:prstGeom prst="rect">
            <a:avLst/>
          </a:prstGeom>
          <a:solidFill>
            <a:srgbClr val="6EC7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endParaRPr>
          </a:p>
        </p:txBody>
      </p:sp>
      <p:sp>
        <p:nvSpPr>
          <p:cNvPr id="48" name="Rectangle 47"/>
          <p:cNvSpPr/>
          <p:nvPr/>
        </p:nvSpPr>
        <p:spPr bwMode="auto">
          <a:xfrm>
            <a:off x="8680451" y="3341239"/>
            <a:ext cx="157163" cy="288925"/>
          </a:xfrm>
          <a:prstGeom prst="rect">
            <a:avLst/>
          </a:prstGeom>
          <a:solidFill>
            <a:srgbClr val="6EC7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endParaRPr>
          </a:p>
        </p:txBody>
      </p:sp>
      <p:sp>
        <p:nvSpPr>
          <p:cNvPr id="50" name="Rectangle 49"/>
          <p:cNvSpPr/>
          <p:nvPr/>
        </p:nvSpPr>
        <p:spPr bwMode="auto">
          <a:xfrm>
            <a:off x="8972551" y="3347589"/>
            <a:ext cx="60325" cy="282575"/>
          </a:xfrm>
          <a:prstGeom prst="rect">
            <a:avLst/>
          </a:prstGeom>
          <a:solidFill>
            <a:srgbClr val="6EC7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endParaRPr>
          </a:p>
        </p:txBody>
      </p:sp>
      <p:sp>
        <p:nvSpPr>
          <p:cNvPr id="51" name="Rectangle 50"/>
          <p:cNvSpPr/>
          <p:nvPr/>
        </p:nvSpPr>
        <p:spPr bwMode="auto">
          <a:xfrm>
            <a:off x="9647238" y="3341239"/>
            <a:ext cx="387350" cy="288925"/>
          </a:xfrm>
          <a:prstGeom prst="rect">
            <a:avLst/>
          </a:prstGeom>
          <a:solidFill>
            <a:srgbClr val="6EC7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endParaRPr>
          </a:p>
        </p:txBody>
      </p:sp>
      <p:sp>
        <p:nvSpPr>
          <p:cNvPr id="52" name="Rectangle 51"/>
          <p:cNvSpPr/>
          <p:nvPr/>
        </p:nvSpPr>
        <p:spPr bwMode="auto">
          <a:xfrm>
            <a:off x="10118725" y="3347589"/>
            <a:ext cx="660400" cy="282575"/>
          </a:xfrm>
          <a:prstGeom prst="rect">
            <a:avLst/>
          </a:prstGeom>
          <a:solidFill>
            <a:srgbClr val="6EC7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endParaRPr>
          </a:p>
        </p:txBody>
      </p:sp>
      <p:sp>
        <p:nvSpPr>
          <p:cNvPr id="53" name="Rectangle 52"/>
          <p:cNvSpPr/>
          <p:nvPr/>
        </p:nvSpPr>
        <p:spPr bwMode="auto">
          <a:xfrm>
            <a:off x="10475913" y="4146102"/>
            <a:ext cx="42862" cy="287337"/>
          </a:xfrm>
          <a:prstGeom prst="rect">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cs typeface="Calibri"/>
            </a:endParaRPr>
          </a:p>
        </p:txBody>
      </p:sp>
      <p:sp>
        <p:nvSpPr>
          <p:cNvPr id="54" name="Rectangle 53"/>
          <p:cNvSpPr/>
          <p:nvPr/>
        </p:nvSpPr>
        <p:spPr bwMode="auto">
          <a:xfrm>
            <a:off x="10420351" y="4146102"/>
            <a:ext cx="42863" cy="287337"/>
          </a:xfrm>
          <a:prstGeom prst="rect">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cs typeface="Calibri"/>
            </a:endParaRPr>
          </a:p>
        </p:txBody>
      </p:sp>
      <p:sp>
        <p:nvSpPr>
          <p:cNvPr id="55" name="Rectangle 54"/>
          <p:cNvSpPr/>
          <p:nvPr/>
        </p:nvSpPr>
        <p:spPr bwMode="auto">
          <a:xfrm>
            <a:off x="10299700" y="4146102"/>
            <a:ext cx="107950" cy="287337"/>
          </a:xfrm>
          <a:prstGeom prst="rect">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cs typeface="Calibri"/>
            </a:endParaRPr>
          </a:p>
        </p:txBody>
      </p:sp>
      <p:sp>
        <p:nvSpPr>
          <p:cNvPr id="56" name="Rectangle 55"/>
          <p:cNvSpPr/>
          <p:nvPr/>
        </p:nvSpPr>
        <p:spPr bwMode="auto">
          <a:xfrm>
            <a:off x="10460038" y="4662038"/>
            <a:ext cx="190500" cy="287338"/>
          </a:xfrm>
          <a:prstGeom prst="rect">
            <a:avLst/>
          </a:prstGeom>
          <a:solidFill>
            <a:srgbClr val="6EC7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endParaRPr>
          </a:p>
        </p:txBody>
      </p:sp>
      <p:sp>
        <p:nvSpPr>
          <p:cNvPr id="57" name="Oval 56"/>
          <p:cNvSpPr/>
          <p:nvPr/>
        </p:nvSpPr>
        <p:spPr bwMode="auto">
          <a:xfrm>
            <a:off x="10688638" y="4746177"/>
            <a:ext cx="139700" cy="14922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p>
        </p:txBody>
      </p:sp>
      <p:sp>
        <p:nvSpPr>
          <p:cNvPr id="58" name="Rectangle 57"/>
          <p:cNvSpPr/>
          <p:nvPr/>
        </p:nvSpPr>
        <p:spPr bwMode="auto">
          <a:xfrm>
            <a:off x="11141075" y="4662038"/>
            <a:ext cx="107950" cy="287338"/>
          </a:xfrm>
          <a:prstGeom prst="rect">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cs typeface="Calibri"/>
            </a:endParaRPr>
          </a:p>
        </p:txBody>
      </p:sp>
      <p:sp>
        <p:nvSpPr>
          <p:cNvPr id="59" name="Rectangle 58"/>
          <p:cNvSpPr/>
          <p:nvPr/>
        </p:nvSpPr>
        <p:spPr bwMode="auto">
          <a:xfrm>
            <a:off x="11277601" y="4662038"/>
            <a:ext cx="379413" cy="287338"/>
          </a:xfrm>
          <a:prstGeom prst="rect">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schemeClr val="lt1"/>
              </a:solidFill>
              <a:cs typeface="Calibri"/>
            </a:endParaRPr>
          </a:p>
        </p:txBody>
      </p:sp>
      <p:sp>
        <p:nvSpPr>
          <p:cNvPr id="60" name="Rectangle 59"/>
          <p:cNvSpPr/>
          <p:nvPr/>
        </p:nvSpPr>
        <p:spPr>
          <a:xfrm>
            <a:off x="180318" y="1590226"/>
            <a:ext cx="780181" cy="276999"/>
          </a:xfrm>
          <a:prstGeom prst="rect">
            <a:avLst/>
          </a:prstGeom>
        </p:spPr>
        <p:txBody>
          <a:bodyPr wrap="square">
            <a:spAutoFit/>
          </a:bodyPr>
          <a:lstStyle/>
          <a:p>
            <a:pPr defTabSz="368300" eaLnBrk="1" hangingPunct="1">
              <a:defRPr/>
            </a:pPr>
            <a:r>
              <a:rPr lang="en-GB" baseline="30000" dirty="0">
                <a:solidFill>
                  <a:srgbClr val="000000"/>
                </a:solidFill>
                <a:latin typeface="+mj-lt"/>
              </a:rPr>
              <a:t>Aged</a:t>
            </a:r>
          </a:p>
        </p:txBody>
      </p:sp>
      <p:sp>
        <p:nvSpPr>
          <p:cNvPr id="63" name="Rectangle 62"/>
          <p:cNvSpPr/>
          <p:nvPr/>
        </p:nvSpPr>
        <p:spPr>
          <a:xfrm>
            <a:off x="6475413" y="5449439"/>
            <a:ext cx="665162" cy="297517"/>
          </a:xfrm>
          <a:prstGeom prst="rect">
            <a:avLst/>
          </a:prstGeom>
        </p:spPr>
        <p:txBody>
          <a:bodyPr wrap="square" anchor="t">
            <a:spAutoFit/>
          </a:bodyPr>
          <a:lstStyle/>
          <a:p>
            <a:pPr algn="ctr" defTabSz="368300" eaLnBrk="1" hangingPunct="1">
              <a:defRPr/>
            </a:pPr>
            <a:endParaRPr lang="en-GB" sz="2000" b="1" baseline="30000" dirty="0">
              <a:solidFill>
                <a:schemeClr val="accent4"/>
              </a:solidFill>
              <a:latin typeface="+mj-lt"/>
              <a:cs typeface="Calibri Light"/>
            </a:endParaRPr>
          </a:p>
        </p:txBody>
      </p:sp>
      <p:sp>
        <p:nvSpPr>
          <p:cNvPr id="68" name="Rectangle 67"/>
          <p:cNvSpPr/>
          <p:nvPr/>
        </p:nvSpPr>
        <p:spPr>
          <a:xfrm>
            <a:off x="8640763" y="5449439"/>
            <a:ext cx="665162" cy="297517"/>
          </a:xfrm>
          <a:prstGeom prst="rect">
            <a:avLst/>
          </a:prstGeom>
        </p:spPr>
        <p:txBody>
          <a:bodyPr wrap="square" anchor="t">
            <a:spAutoFit/>
          </a:bodyPr>
          <a:lstStyle/>
          <a:p>
            <a:pPr algn="ctr" defTabSz="368300" eaLnBrk="1" hangingPunct="1">
              <a:defRPr/>
            </a:pPr>
            <a:endParaRPr lang="en-GB" sz="2000" b="1" baseline="30000" dirty="0">
              <a:solidFill>
                <a:schemeClr val="accent4"/>
              </a:solidFill>
              <a:latin typeface="+mj-lt"/>
              <a:cs typeface="Calibri Light"/>
            </a:endParaRPr>
          </a:p>
        </p:txBody>
      </p:sp>
      <p:sp>
        <p:nvSpPr>
          <p:cNvPr id="76" name="Rectangle 75"/>
          <p:cNvSpPr/>
          <p:nvPr/>
        </p:nvSpPr>
        <p:spPr>
          <a:xfrm>
            <a:off x="137185" y="2625277"/>
            <a:ext cx="1123350" cy="276999"/>
          </a:xfrm>
          <a:prstGeom prst="rect">
            <a:avLst/>
          </a:prstGeom>
        </p:spPr>
        <p:txBody>
          <a:bodyPr wrap="square">
            <a:spAutoFit/>
          </a:bodyPr>
          <a:lstStyle/>
          <a:p>
            <a:pPr defTabSz="403225" eaLnBrk="1" hangingPunct="1">
              <a:defRPr/>
            </a:pPr>
            <a:r>
              <a:rPr lang="en-GB" baseline="30000" dirty="0">
                <a:solidFill>
                  <a:srgbClr val="000000"/>
                </a:solidFill>
                <a:latin typeface="+mj-lt"/>
              </a:rPr>
              <a:t>Abuse Findings</a:t>
            </a:r>
          </a:p>
        </p:txBody>
      </p:sp>
      <p:sp>
        <p:nvSpPr>
          <p:cNvPr id="77" name="Rectangle 76"/>
          <p:cNvSpPr/>
          <p:nvPr/>
        </p:nvSpPr>
        <p:spPr>
          <a:xfrm>
            <a:off x="137185" y="3852414"/>
            <a:ext cx="1123350" cy="276999"/>
          </a:xfrm>
          <a:prstGeom prst="rect">
            <a:avLst/>
          </a:prstGeom>
        </p:spPr>
        <p:txBody>
          <a:bodyPr wrap="square">
            <a:spAutoFit/>
          </a:bodyPr>
          <a:lstStyle/>
          <a:p>
            <a:pPr defTabSz="403225" eaLnBrk="1" hangingPunct="1">
              <a:defRPr/>
            </a:pPr>
            <a:r>
              <a:rPr lang="en-GB" baseline="30000" dirty="0">
                <a:solidFill>
                  <a:srgbClr val="000000"/>
                </a:solidFill>
                <a:latin typeface="+mj-lt"/>
              </a:rPr>
              <a:t>Education</a:t>
            </a:r>
          </a:p>
        </p:txBody>
      </p:sp>
      <p:sp>
        <p:nvSpPr>
          <p:cNvPr id="24652" name="Rectangle 78"/>
          <p:cNvSpPr>
            <a:spLocks noChangeArrowheads="1"/>
          </p:cNvSpPr>
          <p:nvPr/>
        </p:nvSpPr>
        <p:spPr bwMode="auto">
          <a:xfrm>
            <a:off x="10618788" y="3769864"/>
            <a:ext cx="355600" cy="288925"/>
          </a:xfrm>
          <a:prstGeom prst="rect">
            <a:avLst/>
          </a:prstGeom>
          <a:solidFill>
            <a:srgbClr val="6EC7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ltLang="en-US"/>
          </a:p>
        </p:txBody>
      </p:sp>
      <p:sp>
        <p:nvSpPr>
          <p:cNvPr id="24653" name="Rectangle 79"/>
          <p:cNvSpPr>
            <a:spLocks noChangeArrowheads="1"/>
          </p:cNvSpPr>
          <p:nvPr/>
        </p:nvSpPr>
        <p:spPr bwMode="auto">
          <a:xfrm>
            <a:off x="10558464" y="3769864"/>
            <a:ext cx="65087" cy="288925"/>
          </a:xfrm>
          <a:prstGeom prst="rect">
            <a:avLst/>
          </a:prstGeom>
          <a:solidFill>
            <a:srgbClr val="6EC7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ltLang="en-US">
              <a:solidFill>
                <a:schemeClr val="lt1"/>
              </a:solidFill>
            </a:endParaRPr>
          </a:p>
        </p:txBody>
      </p:sp>
      <p:sp>
        <p:nvSpPr>
          <p:cNvPr id="24654" name="Rectangle 80"/>
          <p:cNvSpPr>
            <a:spLocks noChangeArrowheads="1"/>
          </p:cNvSpPr>
          <p:nvPr/>
        </p:nvSpPr>
        <p:spPr bwMode="auto">
          <a:xfrm>
            <a:off x="7596189" y="3782564"/>
            <a:ext cx="2687637" cy="2825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ltLang="en-US">
              <a:solidFill>
                <a:schemeClr val="lt1"/>
              </a:solidFill>
            </a:endParaRPr>
          </a:p>
        </p:txBody>
      </p:sp>
      <p:sp>
        <p:nvSpPr>
          <p:cNvPr id="24655" name="Rectangle 81"/>
          <p:cNvSpPr>
            <a:spLocks noChangeArrowheads="1"/>
          </p:cNvSpPr>
          <p:nvPr/>
        </p:nvSpPr>
        <p:spPr bwMode="auto">
          <a:xfrm>
            <a:off x="3457576" y="3782564"/>
            <a:ext cx="3806825" cy="2825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ltLang="en-US">
              <a:solidFill>
                <a:schemeClr val="lt1"/>
              </a:solidFill>
            </a:endParaRPr>
          </a:p>
        </p:txBody>
      </p:sp>
      <p:sp>
        <p:nvSpPr>
          <p:cNvPr id="24657" name="Rectangle 83"/>
          <p:cNvSpPr>
            <a:spLocks noChangeArrowheads="1"/>
          </p:cNvSpPr>
          <p:nvPr/>
        </p:nvSpPr>
        <p:spPr bwMode="auto">
          <a:xfrm>
            <a:off x="6215063" y="3785739"/>
            <a:ext cx="42862" cy="288925"/>
          </a:xfrm>
          <a:prstGeom prst="rect">
            <a:avLst/>
          </a:prstGeom>
          <a:solidFill>
            <a:schemeClr val="bg1"/>
          </a:solidFill>
          <a:ln w="9525" algn="ctr">
            <a:solidFill>
              <a:schemeClr val="bg1"/>
            </a:solidFill>
            <a:round/>
            <a:headEnd/>
            <a:tailEnd/>
          </a:ln>
        </p:spPr>
        <p:txBody>
          <a:bodyPr/>
          <a:lstStyle/>
          <a:p>
            <a:pPr eaLnBrk="1" hangingPunct="1"/>
            <a:endParaRPr lang="en-NZ" altLang="en-US" sz="2400"/>
          </a:p>
        </p:txBody>
      </p:sp>
      <p:sp>
        <p:nvSpPr>
          <p:cNvPr id="24658" name="Rectangle 84"/>
          <p:cNvSpPr>
            <a:spLocks noChangeArrowheads="1"/>
          </p:cNvSpPr>
          <p:nvPr/>
        </p:nvSpPr>
        <p:spPr bwMode="auto">
          <a:xfrm>
            <a:off x="6316663" y="3785739"/>
            <a:ext cx="42862" cy="288925"/>
          </a:xfrm>
          <a:prstGeom prst="rect">
            <a:avLst/>
          </a:prstGeom>
          <a:solidFill>
            <a:schemeClr val="bg1"/>
          </a:solidFill>
          <a:ln w="9525" algn="ctr">
            <a:solidFill>
              <a:schemeClr val="bg1"/>
            </a:solidFill>
            <a:round/>
            <a:headEnd/>
            <a:tailEnd/>
          </a:ln>
        </p:spPr>
        <p:txBody>
          <a:bodyPr/>
          <a:lstStyle/>
          <a:p>
            <a:pPr eaLnBrk="1" hangingPunct="1"/>
            <a:endParaRPr lang="en-NZ" altLang="en-US" sz="2400"/>
          </a:p>
        </p:txBody>
      </p:sp>
      <p:sp>
        <p:nvSpPr>
          <p:cNvPr id="24659" name="Rectangle 85"/>
          <p:cNvSpPr>
            <a:spLocks noChangeArrowheads="1"/>
          </p:cNvSpPr>
          <p:nvPr/>
        </p:nvSpPr>
        <p:spPr bwMode="auto">
          <a:xfrm>
            <a:off x="6429376" y="3785739"/>
            <a:ext cx="42863" cy="288925"/>
          </a:xfrm>
          <a:prstGeom prst="rect">
            <a:avLst/>
          </a:prstGeom>
          <a:solidFill>
            <a:schemeClr val="bg1"/>
          </a:solidFill>
          <a:ln w="9525" algn="ctr">
            <a:solidFill>
              <a:schemeClr val="bg1"/>
            </a:solidFill>
            <a:round/>
            <a:headEnd/>
            <a:tailEnd/>
          </a:ln>
        </p:spPr>
        <p:txBody>
          <a:bodyPr/>
          <a:lstStyle/>
          <a:p>
            <a:pPr eaLnBrk="1" hangingPunct="1"/>
            <a:endParaRPr lang="en-NZ" altLang="en-US" sz="2400"/>
          </a:p>
        </p:txBody>
      </p:sp>
      <p:sp>
        <p:nvSpPr>
          <p:cNvPr id="24660" name="Rectangle 86"/>
          <p:cNvSpPr>
            <a:spLocks noChangeArrowheads="1"/>
          </p:cNvSpPr>
          <p:nvPr/>
        </p:nvSpPr>
        <p:spPr bwMode="auto">
          <a:xfrm>
            <a:off x="6530976" y="3785739"/>
            <a:ext cx="42863" cy="288925"/>
          </a:xfrm>
          <a:prstGeom prst="rect">
            <a:avLst/>
          </a:prstGeom>
          <a:solidFill>
            <a:schemeClr val="bg1"/>
          </a:solidFill>
          <a:ln w="9525" algn="ctr">
            <a:solidFill>
              <a:schemeClr val="bg1"/>
            </a:solidFill>
            <a:round/>
            <a:headEnd/>
            <a:tailEnd/>
          </a:ln>
        </p:spPr>
        <p:txBody>
          <a:bodyPr/>
          <a:lstStyle/>
          <a:p>
            <a:pPr eaLnBrk="1" hangingPunct="1"/>
            <a:endParaRPr lang="en-NZ" altLang="en-US" sz="2400"/>
          </a:p>
        </p:txBody>
      </p:sp>
      <p:sp>
        <p:nvSpPr>
          <p:cNvPr id="24661" name="Rectangle 87"/>
          <p:cNvSpPr>
            <a:spLocks noChangeArrowheads="1"/>
          </p:cNvSpPr>
          <p:nvPr/>
        </p:nvSpPr>
        <p:spPr bwMode="auto">
          <a:xfrm>
            <a:off x="6653214" y="3785739"/>
            <a:ext cx="41275" cy="288925"/>
          </a:xfrm>
          <a:prstGeom prst="rect">
            <a:avLst/>
          </a:prstGeom>
          <a:solidFill>
            <a:schemeClr val="bg1"/>
          </a:solidFill>
          <a:ln w="9525" algn="ctr">
            <a:solidFill>
              <a:schemeClr val="bg1"/>
            </a:solidFill>
            <a:round/>
            <a:headEnd/>
            <a:tailEnd/>
          </a:ln>
        </p:spPr>
        <p:txBody>
          <a:bodyPr/>
          <a:lstStyle/>
          <a:p>
            <a:pPr eaLnBrk="1" hangingPunct="1"/>
            <a:endParaRPr lang="en-NZ" altLang="en-US" sz="2400"/>
          </a:p>
        </p:txBody>
      </p:sp>
      <p:sp>
        <p:nvSpPr>
          <p:cNvPr id="4" name="Rectangle 3">
            <a:extLst>
              <a:ext uri="{FF2B5EF4-FFF2-40B4-BE49-F238E27FC236}">
                <a16:creationId xmlns:a16="http://schemas.microsoft.com/office/drawing/2014/main" id="{D9AD9411-DEB3-4973-BDBA-FAA888DA12D5}"/>
              </a:ext>
            </a:extLst>
          </p:cNvPr>
          <p:cNvSpPr/>
          <p:nvPr/>
        </p:nvSpPr>
        <p:spPr>
          <a:xfrm>
            <a:off x="838200" y="6369580"/>
            <a:ext cx="1905000" cy="29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itle 1">
            <a:extLst>
              <a:ext uri="{FF2B5EF4-FFF2-40B4-BE49-F238E27FC236}">
                <a16:creationId xmlns:a16="http://schemas.microsoft.com/office/drawing/2014/main" id="{714B1C8C-E2DE-41C7-87D4-18D94F2475D6}"/>
              </a:ext>
            </a:extLst>
          </p:cNvPr>
          <p:cNvSpPr txBox="1">
            <a:spLocks/>
          </p:cNvSpPr>
          <p:nvPr/>
        </p:nvSpPr>
        <p:spPr>
          <a:xfrm>
            <a:off x="593784" y="-156608"/>
            <a:ext cx="9410211" cy="11510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200" b="1" kern="1200">
                <a:solidFill>
                  <a:srgbClr val="6EC7B3"/>
                </a:solidFill>
                <a:latin typeface="Franklin Gothic Medium" panose="020B0603020102020204" pitchFamily="34" charset="0"/>
                <a:ea typeface="+mj-ea"/>
                <a:cs typeface="+mj-cs"/>
              </a:defRPr>
            </a:lvl1pPr>
          </a:lstStyle>
          <a:p>
            <a:r>
              <a:rPr lang="mi-NZ" sz="4400">
                <a:solidFill>
                  <a:schemeClr val="accent1"/>
                </a:solidFill>
              </a:rPr>
              <a:t>What do we mean by integrated data?</a:t>
            </a:r>
            <a:endParaRPr lang="en-US" sz="4400">
              <a:solidFill>
                <a:schemeClr val="accent1"/>
              </a:solidFill>
            </a:endParaRPr>
          </a:p>
        </p:txBody>
      </p:sp>
      <p:cxnSp>
        <p:nvCxnSpPr>
          <p:cNvPr id="91" name="Straight Connector 14">
            <a:extLst>
              <a:ext uri="{FF2B5EF4-FFF2-40B4-BE49-F238E27FC236}">
                <a16:creationId xmlns:a16="http://schemas.microsoft.com/office/drawing/2014/main" id="{9C667446-6B2F-4D08-8F25-46B7421F8B95}"/>
              </a:ext>
            </a:extLst>
          </p:cNvPr>
          <p:cNvCxnSpPr>
            <a:cxnSpLocks noChangeShapeType="1"/>
          </p:cNvCxnSpPr>
          <p:nvPr/>
        </p:nvCxnSpPr>
        <p:spPr bwMode="auto">
          <a:xfrm flipV="1">
            <a:off x="1527194" y="5711848"/>
            <a:ext cx="10114651" cy="14378"/>
          </a:xfrm>
          <a:prstGeom prst="line">
            <a:avLst/>
          </a:prstGeom>
          <a:noFill/>
          <a:ln w="9525" algn="ctr">
            <a:solidFill>
              <a:schemeClr val="tx1"/>
            </a:solidFill>
            <a:round/>
            <a:headEnd/>
            <a:tailEnd/>
          </a:ln>
        </p:spPr>
      </p:cxnSp>
      <p:graphicFrame>
        <p:nvGraphicFramePr>
          <p:cNvPr id="3" name="Table 5">
            <a:extLst>
              <a:ext uri="{FF2B5EF4-FFF2-40B4-BE49-F238E27FC236}">
                <a16:creationId xmlns:a16="http://schemas.microsoft.com/office/drawing/2014/main" id="{65A1E62E-60F4-4E3B-94B6-EFA1AEA6196E}"/>
              </a:ext>
            </a:extLst>
          </p:cNvPr>
          <p:cNvGraphicFramePr>
            <a:graphicFrameLocks noGrp="1"/>
          </p:cNvGraphicFramePr>
          <p:nvPr/>
        </p:nvGraphicFramePr>
        <p:xfrm>
          <a:off x="1407831" y="1426866"/>
          <a:ext cx="10473009" cy="370840"/>
        </p:xfrm>
        <a:graphic>
          <a:graphicData uri="http://schemas.openxmlformats.org/drawingml/2006/table">
            <a:tbl>
              <a:tblPr firstRow="1" bandRow="1">
                <a:tableStyleId>{2D5ABB26-0587-4C30-8999-92F81FD0307C}</a:tableStyleId>
              </a:tblPr>
              <a:tblGrid>
                <a:gridCol w="551211">
                  <a:extLst>
                    <a:ext uri="{9D8B030D-6E8A-4147-A177-3AD203B41FA5}">
                      <a16:colId xmlns:a16="http://schemas.microsoft.com/office/drawing/2014/main" val="2174127102"/>
                    </a:ext>
                  </a:extLst>
                </a:gridCol>
                <a:gridCol w="551211">
                  <a:extLst>
                    <a:ext uri="{9D8B030D-6E8A-4147-A177-3AD203B41FA5}">
                      <a16:colId xmlns:a16="http://schemas.microsoft.com/office/drawing/2014/main" val="1127059471"/>
                    </a:ext>
                  </a:extLst>
                </a:gridCol>
                <a:gridCol w="551211">
                  <a:extLst>
                    <a:ext uri="{9D8B030D-6E8A-4147-A177-3AD203B41FA5}">
                      <a16:colId xmlns:a16="http://schemas.microsoft.com/office/drawing/2014/main" val="3810847202"/>
                    </a:ext>
                  </a:extLst>
                </a:gridCol>
                <a:gridCol w="551211">
                  <a:extLst>
                    <a:ext uri="{9D8B030D-6E8A-4147-A177-3AD203B41FA5}">
                      <a16:colId xmlns:a16="http://schemas.microsoft.com/office/drawing/2014/main" val="1430025605"/>
                    </a:ext>
                  </a:extLst>
                </a:gridCol>
                <a:gridCol w="551211">
                  <a:extLst>
                    <a:ext uri="{9D8B030D-6E8A-4147-A177-3AD203B41FA5}">
                      <a16:colId xmlns:a16="http://schemas.microsoft.com/office/drawing/2014/main" val="3798013480"/>
                    </a:ext>
                  </a:extLst>
                </a:gridCol>
                <a:gridCol w="551211">
                  <a:extLst>
                    <a:ext uri="{9D8B030D-6E8A-4147-A177-3AD203B41FA5}">
                      <a16:colId xmlns:a16="http://schemas.microsoft.com/office/drawing/2014/main" val="4267335808"/>
                    </a:ext>
                  </a:extLst>
                </a:gridCol>
                <a:gridCol w="551211">
                  <a:extLst>
                    <a:ext uri="{9D8B030D-6E8A-4147-A177-3AD203B41FA5}">
                      <a16:colId xmlns:a16="http://schemas.microsoft.com/office/drawing/2014/main" val="3028117120"/>
                    </a:ext>
                  </a:extLst>
                </a:gridCol>
                <a:gridCol w="551211">
                  <a:extLst>
                    <a:ext uri="{9D8B030D-6E8A-4147-A177-3AD203B41FA5}">
                      <a16:colId xmlns:a16="http://schemas.microsoft.com/office/drawing/2014/main" val="2510009085"/>
                    </a:ext>
                  </a:extLst>
                </a:gridCol>
                <a:gridCol w="551211">
                  <a:extLst>
                    <a:ext uri="{9D8B030D-6E8A-4147-A177-3AD203B41FA5}">
                      <a16:colId xmlns:a16="http://schemas.microsoft.com/office/drawing/2014/main" val="3182813860"/>
                    </a:ext>
                  </a:extLst>
                </a:gridCol>
                <a:gridCol w="551211">
                  <a:extLst>
                    <a:ext uri="{9D8B030D-6E8A-4147-A177-3AD203B41FA5}">
                      <a16:colId xmlns:a16="http://schemas.microsoft.com/office/drawing/2014/main" val="804756900"/>
                    </a:ext>
                  </a:extLst>
                </a:gridCol>
                <a:gridCol w="551211">
                  <a:extLst>
                    <a:ext uri="{9D8B030D-6E8A-4147-A177-3AD203B41FA5}">
                      <a16:colId xmlns:a16="http://schemas.microsoft.com/office/drawing/2014/main" val="142804236"/>
                    </a:ext>
                  </a:extLst>
                </a:gridCol>
                <a:gridCol w="551211">
                  <a:extLst>
                    <a:ext uri="{9D8B030D-6E8A-4147-A177-3AD203B41FA5}">
                      <a16:colId xmlns:a16="http://schemas.microsoft.com/office/drawing/2014/main" val="1039436473"/>
                    </a:ext>
                  </a:extLst>
                </a:gridCol>
                <a:gridCol w="551211">
                  <a:extLst>
                    <a:ext uri="{9D8B030D-6E8A-4147-A177-3AD203B41FA5}">
                      <a16:colId xmlns:a16="http://schemas.microsoft.com/office/drawing/2014/main" val="1955262425"/>
                    </a:ext>
                  </a:extLst>
                </a:gridCol>
                <a:gridCol w="551211">
                  <a:extLst>
                    <a:ext uri="{9D8B030D-6E8A-4147-A177-3AD203B41FA5}">
                      <a16:colId xmlns:a16="http://schemas.microsoft.com/office/drawing/2014/main" val="4002514634"/>
                    </a:ext>
                  </a:extLst>
                </a:gridCol>
                <a:gridCol w="551211">
                  <a:extLst>
                    <a:ext uri="{9D8B030D-6E8A-4147-A177-3AD203B41FA5}">
                      <a16:colId xmlns:a16="http://schemas.microsoft.com/office/drawing/2014/main" val="1907424137"/>
                    </a:ext>
                  </a:extLst>
                </a:gridCol>
                <a:gridCol w="551211">
                  <a:extLst>
                    <a:ext uri="{9D8B030D-6E8A-4147-A177-3AD203B41FA5}">
                      <a16:colId xmlns:a16="http://schemas.microsoft.com/office/drawing/2014/main" val="1824562246"/>
                    </a:ext>
                  </a:extLst>
                </a:gridCol>
                <a:gridCol w="551211">
                  <a:extLst>
                    <a:ext uri="{9D8B030D-6E8A-4147-A177-3AD203B41FA5}">
                      <a16:colId xmlns:a16="http://schemas.microsoft.com/office/drawing/2014/main" val="2047712200"/>
                    </a:ext>
                  </a:extLst>
                </a:gridCol>
                <a:gridCol w="551211">
                  <a:extLst>
                    <a:ext uri="{9D8B030D-6E8A-4147-A177-3AD203B41FA5}">
                      <a16:colId xmlns:a16="http://schemas.microsoft.com/office/drawing/2014/main" val="649387677"/>
                    </a:ext>
                  </a:extLst>
                </a:gridCol>
                <a:gridCol w="551211">
                  <a:extLst>
                    <a:ext uri="{9D8B030D-6E8A-4147-A177-3AD203B41FA5}">
                      <a16:colId xmlns:a16="http://schemas.microsoft.com/office/drawing/2014/main" val="509120112"/>
                    </a:ext>
                  </a:extLst>
                </a:gridCol>
              </a:tblGrid>
              <a:tr h="370840">
                <a:tc>
                  <a:txBody>
                    <a:bodyPr/>
                    <a:lstStyle/>
                    <a:p>
                      <a:pPr>
                        <a:buNone/>
                      </a:pPr>
                      <a:r>
                        <a:rPr lang="en-US" dirty="0"/>
                        <a:t>1</a:t>
                      </a:r>
                    </a:p>
                  </a:txBody>
                  <a:tcPr/>
                </a:tc>
                <a:tc>
                  <a:txBody>
                    <a:bodyPr/>
                    <a:lstStyle/>
                    <a:p>
                      <a:pPr>
                        <a:buNone/>
                      </a:pPr>
                      <a:r>
                        <a:rPr lang="en-US" dirty="0"/>
                        <a:t>2</a:t>
                      </a:r>
                    </a:p>
                  </a:txBody>
                  <a:tcPr/>
                </a:tc>
                <a:tc>
                  <a:txBody>
                    <a:bodyPr/>
                    <a:lstStyle/>
                    <a:p>
                      <a:pPr>
                        <a:buNone/>
                      </a:pPr>
                      <a:r>
                        <a:rPr lang="en-US" dirty="0"/>
                        <a:t>3</a:t>
                      </a:r>
                    </a:p>
                  </a:txBody>
                  <a:tcPr/>
                </a:tc>
                <a:tc>
                  <a:txBody>
                    <a:bodyPr/>
                    <a:lstStyle/>
                    <a:p>
                      <a:pPr>
                        <a:buNone/>
                      </a:pPr>
                      <a:r>
                        <a:rPr lang="en-US" dirty="0"/>
                        <a:t>4</a:t>
                      </a:r>
                    </a:p>
                  </a:txBody>
                  <a:tcPr/>
                </a:tc>
                <a:tc>
                  <a:txBody>
                    <a:bodyPr/>
                    <a:lstStyle/>
                    <a:p>
                      <a:pPr>
                        <a:buNone/>
                      </a:pPr>
                      <a:r>
                        <a:rPr lang="en-US" dirty="0"/>
                        <a:t>5</a:t>
                      </a:r>
                    </a:p>
                  </a:txBody>
                  <a:tcPr/>
                </a:tc>
                <a:tc>
                  <a:txBody>
                    <a:bodyPr/>
                    <a:lstStyle/>
                    <a:p>
                      <a:pPr>
                        <a:buNone/>
                      </a:pPr>
                      <a:r>
                        <a:rPr lang="en-US" dirty="0"/>
                        <a:t>6</a:t>
                      </a:r>
                    </a:p>
                  </a:txBody>
                  <a:tcPr/>
                </a:tc>
                <a:tc>
                  <a:txBody>
                    <a:bodyPr/>
                    <a:lstStyle/>
                    <a:p>
                      <a:pPr>
                        <a:buNone/>
                      </a:pPr>
                      <a:r>
                        <a:rPr lang="en-US" dirty="0"/>
                        <a:t>7</a:t>
                      </a:r>
                    </a:p>
                  </a:txBody>
                  <a:tcPr/>
                </a:tc>
                <a:tc>
                  <a:txBody>
                    <a:bodyPr/>
                    <a:lstStyle/>
                    <a:p>
                      <a:pPr>
                        <a:buNone/>
                      </a:pPr>
                      <a:r>
                        <a:rPr lang="en-US" dirty="0"/>
                        <a:t>8</a:t>
                      </a:r>
                    </a:p>
                  </a:txBody>
                  <a:tcPr/>
                </a:tc>
                <a:tc>
                  <a:txBody>
                    <a:bodyPr/>
                    <a:lstStyle/>
                    <a:p>
                      <a:pPr>
                        <a:buNone/>
                      </a:pPr>
                      <a:r>
                        <a:rPr lang="en-US" dirty="0"/>
                        <a:t>9</a:t>
                      </a:r>
                    </a:p>
                  </a:txBody>
                  <a:tcPr/>
                </a:tc>
                <a:tc>
                  <a:txBody>
                    <a:bodyPr/>
                    <a:lstStyle/>
                    <a:p>
                      <a:pPr>
                        <a:buNone/>
                      </a:pPr>
                      <a:r>
                        <a:rPr lang="en-US" dirty="0"/>
                        <a:t>10</a:t>
                      </a:r>
                    </a:p>
                  </a:txBody>
                  <a:tcPr/>
                </a:tc>
                <a:tc>
                  <a:txBody>
                    <a:bodyPr/>
                    <a:lstStyle/>
                    <a:p>
                      <a:pPr lvl="0">
                        <a:buNone/>
                      </a:pPr>
                      <a:r>
                        <a:rPr lang="en-US" dirty="0"/>
                        <a:t>11</a:t>
                      </a:r>
                    </a:p>
                  </a:txBody>
                  <a:tcPr/>
                </a:tc>
                <a:tc>
                  <a:txBody>
                    <a:bodyPr/>
                    <a:lstStyle/>
                    <a:p>
                      <a:pPr lvl="0">
                        <a:buNone/>
                      </a:pPr>
                      <a:r>
                        <a:rPr lang="en-US" dirty="0"/>
                        <a:t>12</a:t>
                      </a:r>
                    </a:p>
                  </a:txBody>
                  <a:tcPr/>
                </a:tc>
                <a:tc>
                  <a:txBody>
                    <a:bodyPr/>
                    <a:lstStyle/>
                    <a:p>
                      <a:pPr lvl="0">
                        <a:buNone/>
                      </a:pPr>
                      <a:r>
                        <a:rPr lang="en-US" dirty="0"/>
                        <a:t>13</a:t>
                      </a:r>
                    </a:p>
                  </a:txBody>
                  <a:tcPr/>
                </a:tc>
                <a:tc>
                  <a:txBody>
                    <a:bodyPr/>
                    <a:lstStyle/>
                    <a:p>
                      <a:pPr lvl="0">
                        <a:buNone/>
                      </a:pPr>
                      <a:r>
                        <a:rPr lang="en-US" dirty="0"/>
                        <a:t>14</a:t>
                      </a:r>
                    </a:p>
                  </a:txBody>
                  <a:tcPr/>
                </a:tc>
                <a:tc>
                  <a:txBody>
                    <a:bodyPr/>
                    <a:lstStyle/>
                    <a:p>
                      <a:pPr lvl="0">
                        <a:buNone/>
                      </a:pPr>
                      <a:r>
                        <a:rPr lang="en-US" dirty="0"/>
                        <a:t>15</a:t>
                      </a:r>
                    </a:p>
                  </a:txBody>
                  <a:tcPr/>
                </a:tc>
                <a:tc>
                  <a:txBody>
                    <a:bodyPr/>
                    <a:lstStyle/>
                    <a:p>
                      <a:pPr lvl="0">
                        <a:buNone/>
                      </a:pPr>
                      <a:r>
                        <a:rPr lang="en-US" dirty="0"/>
                        <a:t>16</a:t>
                      </a:r>
                    </a:p>
                  </a:txBody>
                  <a:tcPr/>
                </a:tc>
                <a:tc>
                  <a:txBody>
                    <a:bodyPr/>
                    <a:lstStyle/>
                    <a:p>
                      <a:pPr lvl="0">
                        <a:buNone/>
                      </a:pPr>
                      <a:r>
                        <a:rPr lang="en-US" dirty="0"/>
                        <a:t>17</a:t>
                      </a:r>
                    </a:p>
                  </a:txBody>
                  <a:tcPr/>
                </a:tc>
                <a:tc>
                  <a:txBody>
                    <a:bodyPr/>
                    <a:lstStyle/>
                    <a:p>
                      <a:pPr lvl="0">
                        <a:buNone/>
                      </a:pPr>
                      <a:r>
                        <a:rPr lang="en-US" dirty="0"/>
                        <a:t>18</a:t>
                      </a:r>
                    </a:p>
                  </a:txBody>
                  <a:tcPr/>
                </a:tc>
                <a:tc>
                  <a:txBody>
                    <a:bodyPr/>
                    <a:lstStyle/>
                    <a:p>
                      <a:pPr lvl="0">
                        <a:buNone/>
                      </a:pPr>
                      <a:r>
                        <a:rPr lang="en-US" dirty="0"/>
                        <a:t>19</a:t>
                      </a:r>
                    </a:p>
                  </a:txBody>
                  <a:tcPr/>
                </a:tc>
                <a:extLst>
                  <a:ext uri="{0D108BD9-81ED-4DB2-BD59-A6C34878D82A}">
                    <a16:rowId xmlns:a16="http://schemas.microsoft.com/office/drawing/2014/main" val="2467069895"/>
                  </a:ext>
                </a:extLst>
              </a:tr>
            </a:tbl>
          </a:graphicData>
        </a:graphic>
      </p:graphicFrame>
      <p:graphicFrame>
        <p:nvGraphicFramePr>
          <p:cNvPr id="121" name="Table 5">
            <a:extLst>
              <a:ext uri="{FF2B5EF4-FFF2-40B4-BE49-F238E27FC236}">
                <a16:creationId xmlns:a16="http://schemas.microsoft.com/office/drawing/2014/main" id="{33130110-A84D-445E-B910-15F9B265FADC}"/>
              </a:ext>
            </a:extLst>
          </p:cNvPr>
          <p:cNvGraphicFramePr>
            <a:graphicFrameLocks noGrp="1"/>
          </p:cNvGraphicFramePr>
          <p:nvPr/>
        </p:nvGraphicFramePr>
        <p:xfrm>
          <a:off x="1268131" y="5401965"/>
          <a:ext cx="10473009" cy="640080"/>
        </p:xfrm>
        <a:graphic>
          <a:graphicData uri="http://schemas.openxmlformats.org/drawingml/2006/table">
            <a:tbl>
              <a:tblPr firstRow="1" bandRow="1">
                <a:tableStyleId>{2D5ABB26-0587-4C30-8999-92F81FD0307C}</a:tableStyleId>
              </a:tblPr>
              <a:tblGrid>
                <a:gridCol w="551211">
                  <a:extLst>
                    <a:ext uri="{9D8B030D-6E8A-4147-A177-3AD203B41FA5}">
                      <a16:colId xmlns:a16="http://schemas.microsoft.com/office/drawing/2014/main" val="2174127102"/>
                    </a:ext>
                  </a:extLst>
                </a:gridCol>
                <a:gridCol w="551211">
                  <a:extLst>
                    <a:ext uri="{9D8B030D-6E8A-4147-A177-3AD203B41FA5}">
                      <a16:colId xmlns:a16="http://schemas.microsoft.com/office/drawing/2014/main" val="1127059471"/>
                    </a:ext>
                  </a:extLst>
                </a:gridCol>
                <a:gridCol w="551211">
                  <a:extLst>
                    <a:ext uri="{9D8B030D-6E8A-4147-A177-3AD203B41FA5}">
                      <a16:colId xmlns:a16="http://schemas.microsoft.com/office/drawing/2014/main" val="3810847202"/>
                    </a:ext>
                  </a:extLst>
                </a:gridCol>
                <a:gridCol w="551211">
                  <a:extLst>
                    <a:ext uri="{9D8B030D-6E8A-4147-A177-3AD203B41FA5}">
                      <a16:colId xmlns:a16="http://schemas.microsoft.com/office/drawing/2014/main" val="1430025605"/>
                    </a:ext>
                  </a:extLst>
                </a:gridCol>
                <a:gridCol w="551211">
                  <a:extLst>
                    <a:ext uri="{9D8B030D-6E8A-4147-A177-3AD203B41FA5}">
                      <a16:colId xmlns:a16="http://schemas.microsoft.com/office/drawing/2014/main" val="3798013480"/>
                    </a:ext>
                  </a:extLst>
                </a:gridCol>
                <a:gridCol w="551211">
                  <a:extLst>
                    <a:ext uri="{9D8B030D-6E8A-4147-A177-3AD203B41FA5}">
                      <a16:colId xmlns:a16="http://schemas.microsoft.com/office/drawing/2014/main" val="4267335808"/>
                    </a:ext>
                  </a:extLst>
                </a:gridCol>
                <a:gridCol w="551211">
                  <a:extLst>
                    <a:ext uri="{9D8B030D-6E8A-4147-A177-3AD203B41FA5}">
                      <a16:colId xmlns:a16="http://schemas.microsoft.com/office/drawing/2014/main" val="3028117120"/>
                    </a:ext>
                  </a:extLst>
                </a:gridCol>
                <a:gridCol w="551211">
                  <a:extLst>
                    <a:ext uri="{9D8B030D-6E8A-4147-A177-3AD203B41FA5}">
                      <a16:colId xmlns:a16="http://schemas.microsoft.com/office/drawing/2014/main" val="2510009085"/>
                    </a:ext>
                  </a:extLst>
                </a:gridCol>
                <a:gridCol w="551211">
                  <a:extLst>
                    <a:ext uri="{9D8B030D-6E8A-4147-A177-3AD203B41FA5}">
                      <a16:colId xmlns:a16="http://schemas.microsoft.com/office/drawing/2014/main" val="3182813860"/>
                    </a:ext>
                  </a:extLst>
                </a:gridCol>
                <a:gridCol w="551211">
                  <a:extLst>
                    <a:ext uri="{9D8B030D-6E8A-4147-A177-3AD203B41FA5}">
                      <a16:colId xmlns:a16="http://schemas.microsoft.com/office/drawing/2014/main" val="804756900"/>
                    </a:ext>
                  </a:extLst>
                </a:gridCol>
                <a:gridCol w="551211">
                  <a:extLst>
                    <a:ext uri="{9D8B030D-6E8A-4147-A177-3AD203B41FA5}">
                      <a16:colId xmlns:a16="http://schemas.microsoft.com/office/drawing/2014/main" val="142804236"/>
                    </a:ext>
                  </a:extLst>
                </a:gridCol>
                <a:gridCol w="551211">
                  <a:extLst>
                    <a:ext uri="{9D8B030D-6E8A-4147-A177-3AD203B41FA5}">
                      <a16:colId xmlns:a16="http://schemas.microsoft.com/office/drawing/2014/main" val="1039436473"/>
                    </a:ext>
                  </a:extLst>
                </a:gridCol>
                <a:gridCol w="551211">
                  <a:extLst>
                    <a:ext uri="{9D8B030D-6E8A-4147-A177-3AD203B41FA5}">
                      <a16:colId xmlns:a16="http://schemas.microsoft.com/office/drawing/2014/main" val="1955262425"/>
                    </a:ext>
                  </a:extLst>
                </a:gridCol>
                <a:gridCol w="551211">
                  <a:extLst>
                    <a:ext uri="{9D8B030D-6E8A-4147-A177-3AD203B41FA5}">
                      <a16:colId xmlns:a16="http://schemas.microsoft.com/office/drawing/2014/main" val="4002514634"/>
                    </a:ext>
                  </a:extLst>
                </a:gridCol>
                <a:gridCol w="551211">
                  <a:extLst>
                    <a:ext uri="{9D8B030D-6E8A-4147-A177-3AD203B41FA5}">
                      <a16:colId xmlns:a16="http://schemas.microsoft.com/office/drawing/2014/main" val="1907424137"/>
                    </a:ext>
                  </a:extLst>
                </a:gridCol>
                <a:gridCol w="551211">
                  <a:extLst>
                    <a:ext uri="{9D8B030D-6E8A-4147-A177-3AD203B41FA5}">
                      <a16:colId xmlns:a16="http://schemas.microsoft.com/office/drawing/2014/main" val="1824562246"/>
                    </a:ext>
                  </a:extLst>
                </a:gridCol>
                <a:gridCol w="551211">
                  <a:extLst>
                    <a:ext uri="{9D8B030D-6E8A-4147-A177-3AD203B41FA5}">
                      <a16:colId xmlns:a16="http://schemas.microsoft.com/office/drawing/2014/main" val="2047712200"/>
                    </a:ext>
                  </a:extLst>
                </a:gridCol>
                <a:gridCol w="551211">
                  <a:extLst>
                    <a:ext uri="{9D8B030D-6E8A-4147-A177-3AD203B41FA5}">
                      <a16:colId xmlns:a16="http://schemas.microsoft.com/office/drawing/2014/main" val="649387677"/>
                    </a:ext>
                  </a:extLst>
                </a:gridCol>
                <a:gridCol w="551211">
                  <a:extLst>
                    <a:ext uri="{9D8B030D-6E8A-4147-A177-3AD203B41FA5}">
                      <a16:colId xmlns:a16="http://schemas.microsoft.com/office/drawing/2014/main" val="509120112"/>
                    </a:ext>
                  </a:extLst>
                </a:gridCol>
              </a:tblGrid>
              <a:tr h="370840">
                <a:tc>
                  <a:txBody>
                    <a:bodyPr/>
                    <a:lstStyle/>
                    <a:p>
                      <a:pPr>
                        <a:buNone/>
                      </a:pPr>
                      <a:endParaRPr lang="en-US" dirty="0">
                        <a:solidFill>
                          <a:srgbClr val="C00000"/>
                        </a:solidFill>
                      </a:endParaRPr>
                    </a:p>
                  </a:txBody>
                  <a:tcPr/>
                </a:tc>
                <a:tc>
                  <a:txBody>
                    <a:bodyPr/>
                    <a:lstStyle/>
                    <a:p>
                      <a:pPr>
                        <a:buNone/>
                      </a:pPr>
                      <a:endParaRPr lang="en-US" dirty="0">
                        <a:solidFill>
                          <a:srgbClr val="C00000"/>
                        </a:solidFill>
                      </a:endParaRPr>
                    </a:p>
                  </a:txBody>
                  <a:tcPr/>
                </a:tc>
                <a:tc>
                  <a:txBody>
                    <a:bodyPr/>
                    <a:lstStyle/>
                    <a:p>
                      <a:pPr lvl="0" algn="ctr">
                        <a:buNone/>
                      </a:pPr>
                      <a:r>
                        <a:rPr lang="en-GB" sz="1800" b="1" i="0" u="none" strike="noStrike" noProof="0" dirty="0">
                          <a:solidFill>
                            <a:srgbClr val="C00000"/>
                          </a:solidFill>
                          <a:latin typeface="Calibri"/>
                        </a:rPr>
                        <a:t>6</a:t>
                      </a:r>
                    </a:p>
                  </a:txBody>
                  <a:tcPr/>
                </a:tc>
                <a:tc>
                  <a:txBody>
                    <a:bodyPr/>
                    <a:lstStyle/>
                    <a:p>
                      <a:pPr>
                        <a:buNone/>
                      </a:pPr>
                      <a:endParaRPr lang="en-US" dirty="0">
                        <a:solidFill>
                          <a:srgbClr val="C00000"/>
                        </a:solidFill>
                      </a:endParaRPr>
                    </a:p>
                  </a:txBody>
                  <a:tcPr/>
                </a:tc>
                <a:tc>
                  <a:txBody>
                    <a:bodyPr/>
                    <a:lstStyle/>
                    <a:p>
                      <a:pPr>
                        <a:buNone/>
                      </a:pPr>
                      <a:endParaRPr lang="en-US" dirty="0">
                        <a:solidFill>
                          <a:srgbClr val="C00000"/>
                        </a:solidFill>
                      </a:endParaRPr>
                    </a:p>
                  </a:txBody>
                  <a:tcPr/>
                </a:tc>
                <a:tc>
                  <a:txBody>
                    <a:bodyPr/>
                    <a:lstStyle/>
                    <a:p>
                      <a:pPr>
                        <a:buNone/>
                      </a:pPr>
                      <a:endParaRPr lang="en-US" dirty="0">
                        <a:solidFill>
                          <a:srgbClr val="C00000"/>
                        </a:solidFill>
                      </a:endParaRPr>
                    </a:p>
                  </a:txBody>
                  <a:tcPr/>
                </a:tc>
                <a:tc>
                  <a:txBody>
                    <a:bodyPr/>
                    <a:lstStyle/>
                    <a:p>
                      <a:pPr lvl="0" algn="ctr">
                        <a:buNone/>
                      </a:pPr>
                      <a:r>
                        <a:rPr lang="en-GB" sz="1800" b="1" i="0" u="none" strike="noStrike" noProof="0" dirty="0">
                          <a:solidFill>
                            <a:srgbClr val="C00000"/>
                          </a:solidFill>
                          <a:latin typeface="Calibri"/>
                        </a:rPr>
                        <a:t>18</a:t>
                      </a:r>
                      <a:endParaRPr lang="en-US" dirty="0">
                        <a:solidFill>
                          <a:srgbClr val="C00000"/>
                        </a:solidFill>
                      </a:endParaRPr>
                    </a:p>
                  </a:txBody>
                  <a:tcPr/>
                </a:tc>
                <a:tc>
                  <a:txBody>
                    <a:bodyPr/>
                    <a:lstStyle/>
                    <a:p>
                      <a:pPr>
                        <a:buNone/>
                      </a:pPr>
                      <a:endParaRPr lang="en-US" dirty="0">
                        <a:solidFill>
                          <a:srgbClr val="C00000"/>
                        </a:solidFill>
                      </a:endParaRPr>
                    </a:p>
                  </a:txBody>
                  <a:tcPr/>
                </a:tc>
                <a:tc>
                  <a:txBody>
                    <a:bodyPr/>
                    <a:lstStyle/>
                    <a:p>
                      <a:pPr>
                        <a:buNone/>
                      </a:pPr>
                      <a:endParaRPr lang="en-US" dirty="0">
                        <a:solidFill>
                          <a:srgbClr val="C00000"/>
                        </a:solidFill>
                      </a:endParaRPr>
                    </a:p>
                  </a:txBody>
                  <a:tcPr/>
                </a:tc>
                <a:tc>
                  <a:txBody>
                    <a:bodyPr/>
                    <a:lstStyle/>
                    <a:p>
                      <a:pPr lvl="0" algn="ctr">
                        <a:buNone/>
                      </a:pPr>
                      <a:r>
                        <a:rPr lang="en-GB" sz="1800" b="1" i="0" u="none" strike="noStrike" noProof="0" dirty="0">
                          <a:solidFill>
                            <a:srgbClr val="C00000"/>
                          </a:solidFill>
                          <a:latin typeface="Calibri"/>
                        </a:rPr>
                        <a:t>37</a:t>
                      </a:r>
                      <a:endParaRPr lang="en-US" dirty="0">
                        <a:solidFill>
                          <a:srgbClr val="C00000"/>
                        </a:solidFill>
                      </a:endParaRPr>
                    </a:p>
                  </a:txBody>
                  <a:tcPr/>
                </a:tc>
                <a:tc>
                  <a:txBody>
                    <a:bodyPr/>
                    <a:lstStyle/>
                    <a:p>
                      <a:pPr lvl="0">
                        <a:buNone/>
                      </a:pPr>
                      <a:endParaRPr lang="en-US" dirty="0">
                        <a:solidFill>
                          <a:srgbClr val="C00000"/>
                        </a:solidFill>
                      </a:endParaRPr>
                    </a:p>
                  </a:txBody>
                  <a:tcPr/>
                </a:tc>
                <a:tc>
                  <a:txBody>
                    <a:bodyPr/>
                    <a:lstStyle/>
                    <a:p>
                      <a:pPr lvl="0">
                        <a:buNone/>
                      </a:pPr>
                      <a:endParaRPr lang="en-US" dirty="0">
                        <a:solidFill>
                          <a:srgbClr val="C00000"/>
                        </a:solidFill>
                      </a:endParaRPr>
                    </a:p>
                  </a:txBody>
                  <a:tcPr/>
                </a:tc>
                <a:tc>
                  <a:txBody>
                    <a:bodyPr/>
                    <a:lstStyle/>
                    <a:p>
                      <a:pPr lvl="0" algn="ctr">
                        <a:buNone/>
                      </a:pPr>
                      <a:r>
                        <a:rPr lang="en-GB" sz="1800" b="1" i="0" u="none" strike="noStrike" noProof="0" dirty="0">
                          <a:solidFill>
                            <a:srgbClr val="C00000"/>
                          </a:solidFill>
                          <a:latin typeface="Calibri"/>
                        </a:rPr>
                        <a:t>53</a:t>
                      </a:r>
                      <a:endParaRPr lang="en-US" dirty="0">
                        <a:solidFill>
                          <a:srgbClr val="C00000"/>
                        </a:solidFill>
                      </a:endParaRPr>
                    </a:p>
                  </a:txBody>
                  <a:tcPr/>
                </a:tc>
                <a:tc>
                  <a:txBody>
                    <a:bodyPr/>
                    <a:lstStyle/>
                    <a:p>
                      <a:pPr lvl="0" algn="ctr">
                        <a:buNone/>
                      </a:pPr>
                      <a:r>
                        <a:rPr lang="en-GB" sz="1800" b="1" i="0" u="none" strike="noStrike" noProof="0" dirty="0">
                          <a:solidFill>
                            <a:srgbClr val="C00000"/>
                          </a:solidFill>
                          <a:latin typeface="Calibri"/>
                        </a:rPr>
                        <a:t>58</a:t>
                      </a:r>
                      <a:endParaRPr lang="en-US" dirty="0">
                        <a:solidFill>
                          <a:srgbClr val="C00000"/>
                        </a:solidFill>
                      </a:endParaRPr>
                    </a:p>
                  </a:txBody>
                  <a:tcPr/>
                </a:tc>
                <a:tc>
                  <a:txBody>
                    <a:bodyPr/>
                    <a:lstStyle/>
                    <a:p>
                      <a:pPr lvl="0" algn="ctr">
                        <a:buNone/>
                      </a:pPr>
                      <a:r>
                        <a:rPr lang="en-GB" sz="1800" b="1" i="0" u="none" strike="noStrike" noProof="0" dirty="0">
                          <a:solidFill>
                            <a:srgbClr val="C00000"/>
                          </a:solidFill>
                          <a:latin typeface="Calibri"/>
                        </a:rPr>
                        <a:t>71</a:t>
                      </a:r>
                      <a:endParaRPr lang="en-US" dirty="0">
                        <a:solidFill>
                          <a:srgbClr val="C00000"/>
                        </a:solidFill>
                      </a:endParaRPr>
                    </a:p>
                  </a:txBody>
                  <a:tcPr/>
                </a:tc>
                <a:tc>
                  <a:txBody>
                    <a:bodyPr/>
                    <a:lstStyle/>
                    <a:p>
                      <a:pPr lvl="0" algn="ctr">
                        <a:buNone/>
                      </a:pPr>
                      <a:r>
                        <a:rPr lang="en-GB" sz="1800" b="1" i="0" u="none" strike="noStrike" noProof="0" dirty="0">
                          <a:solidFill>
                            <a:srgbClr val="C00000"/>
                          </a:solidFill>
                          <a:latin typeface="Calibri"/>
                        </a:rPr>
                        <a:t>120</a:t>
                      </a:r>
                      <a:endParaRPr lang="en-US" sz="1800" b="0" i="0" u="none" strike="noStrike" noProof="0">
                        <a:solidFill>
                          <a:srgbClr val="C00000"/>
                        </a:solidFill>
                        <a:latin typeface="Calibri"/>
                      </a:endParaRPr>
                    </a:p>
                  </a:txBody>
                  <a:tcPr/>
                </a:tc>
                <a:tc>
                  <a:txBody>
                    <a:bodyPr/>
                    <a:lstStyle/>
                    <a:p>
                      <a:pPr lvl="0" algn="ctr">
                        <a:buNone/>
                      </a:pPr>
                      <a:r>
                        <a:rPr lang="en-GB" sz="1800" b="1" i="0" u="none" strike="noStrike" noProof="0" dirty="0">
                          <a:solidFill>
                            <a:srgbClr val="C00000"/>
                          </a:solidFill>
                          <a:latin typeface="Calibri"/>
                        </a:rPr>
                        <a:t>126</a:t>
                      </a:r>
                      <a:endParaRPr lang="en-US" dirty="0">
                        <a:solidFill>
                          <a:srgbClr val="C00000"/>
                        </a:solidFill>
                      </a:endParaRPr>
                    </a:p>
                  </a:txBody>
                  <a:tcPr/>
                </a:tc>
                <a:tc>
                  <a:txBody>
                    <a:bodyPr/>
                    <a:lstStyle/>
                    <a:p>
                      <a:pPr lvl="0">
                        <a:buNone/>
                      </a:pPr>
                      <a:r>
                        <a:rPr lang="en-GB" sz="1800" b="1" i="0" u="none" strike="noStrike" noProof="0" dirty="0">
                          <a:solidFill>
                            <a:srgbClr val="C00000"/>
                          </a:solidFill>
                          <a:latin typeface="Calibri"/>
                        </a:rPr>
                        <a:t>127</a:t>
                      </a:r>
                      <a:endParaRPr lang="en-US" sz="1800" b="0" i="0" u="none" strike="noStrike" noProof="0">
                        <a:solidFill>
                          <a:srgbClr val="C00000"/>
                        </a:solidFill>
                        <a:latin typeface="Calibri"/>
                      </a:endParaRPr>
                    </a:p>
                  </a:txBody>
                  <a:tcPr/>
                </a:tc>
                <a:tc>
                  <a:txBody>
                    <a:bodyPr/>
                    <a:lstStyle/>
                    <a:p>
                      <a:pPr lvl="0" algn="ctr">
                        <a:buNone/>
                      </a:pPr>
                      <a:r>
                        <a:rPr lang="en-GB" sz="1800" b="1" i="0" u="none" strike="noStrike" noProof="0" dirty="0">
                          <a:solidFill>
                            <a:srgbClr val="C00000"/>
                          </a:solidFill>
                          <a:latin typeface="Calibri"/>
                        </a:rPr>
                        <a:t>142</a:t>
                      </a:r>
                      <a:endParaRPr lang="en-US" sz="1800" b="0" i="0" u="none" strike="noStrike" noProof="0">
                        <a:solidFill>
                          <a:srgbClr val="C00000"/>
                        </a:solidFill>
                        <a:latin typeface="Calibri"/>
                      </a:endParaRPr>
                    </a:p>
                    <a:p>
                      <a:pPr lvl="0">
                        <a:buNone/>
                      </a:pPr>
                      <a:endParaRPr lang="en-US" dirty="0">
                        <a:solidFill>
                          <a:srgbClr val="C00000"/>
                        </a:solidFill>
                      </a:endParaRPr>
                    </a:p>
                  </a:txBody>
                  <a:tcPr/>
                </a:tc>
                <a:extLst>
                  <a:ext uri="{0D108BD9-81ED-4DB2-BD59-A6C34878D82A}">
                    <a16:rowId xmlns:a16="http://schemas.microsoft.com/office/drawing/2014/main" val="2467069895"/>
                  </a:ext>
                </a:extLst>
              </a:tr>
            </a:tbl>
          </a:graphicData>
        </a:graphic>
      </p:graphicFrame>
      <p:sp>
        <p:nvSpPr>
          <p:cNvPr id="7" name="Multiply 6"/>
          <p:cNvSpPr/>
          <p:nvPr/>
        </p:nvSpPr>
        <p:spPr bwMode="auto">
          <a:xfrm>
            <a:off x="7797801" y="2647501"/>
            <a:ext cx="327025" cy="330200"/>
          </a:xfrm>
          <a:prstGeom prst="mathMultiply">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chemeClr val="lt1"/>
                </a:solidFill>
                <a:cs typeface="Calibri"/>
              </a:rPr>
              <a:t>  </a:t>
            </a:r>
            <a:endParaRPr lang="en-NZ" dirty="0">
              <a:solidFill>
                <a:schemeClr val="lt1"/>
              </a:solidFill>
              <a:cs typeface="Calibri"/>
            </a:endParaRPr>
          </a:p>
        </p:txBody>
      </p:sp>
      <p:pic>
        <p:nvPicPr>
          <p:cNvPr id="18" name="Picture 18" descr="A close up of a building&#10;&#10;Description generated with high confidence">
            <a:extLst>
              <a:ext uri="{FF2B5EF4-FFF2-40B4-BE49-F238E27FC236}">
                <a16:creationId xmlns:a16="http://schemas.microsoft.com/office/drawing/2014/main" id="{48F27955-E997-4C45-B63F-24DEB33C79BA}"/>
              </a:ext>
            </a:extLst>
          </p:cNvPr>
          <p:cNvPicPr>
            <a:picLocks noChangeAspect="1"/>
          </p:cNvPicPr>
          <p:nvPr/>
        </p:nvPicPr>
        <p:blipFill>
          <a:blip r:embed="rId3"/>
          <a:stretch>
            <a:fillRect/>
          </a:stretch>
        </p:blipFill>
        <p:spPr>
          <a:xfrm>
            <a:off x="3003969" y="4125403"/>
            <a:ext cx="289884" cy="827417"/>
          </a:xfrm>
          <a:prstGeom prst="rect">
            <a:avLst/>
          </a:prstGeom>
        </p:spPr>
      </p:pic>
      <p:pic>
        <p:nvPicPr>
          <p:cNvPr id="24640" name="Picture 24640" descr="A close up of a sign&#10;&#10;Description generated with high confidence">
            <a:extLst>
              <a:ext uri="{FF2B5EF4-FFF2-40B4-BE49-F238E27FC236}">
                <a16:creationId xmlns:a16="http://schemas.microsoft.com/office/drawing/2014/main" id="{5094664C-A5EA-42E9-B7E3-36B28275406D}"/>
              </a:ext>
            </a:extLst>
          </p:cNvPr>
          <p:cNvPicPr>
            <a:picLocks noChangeAspect="1"/>
          </p:cNvPicPr>
          <p:nvPr/>
        </p:nvPicPr>
        <p:blipFill>
          <a:blip r:embed="rId4"/>
          <a:stretch>
            <a:fillRect/>
          </a:stretch>
        </p:blipFill>
        <p:spPr>
          <a:xfrm>
            <a:off x="1450316" y="1967901"/>
            <a:ext cx="436892" cy="755171"/>
          </a:xfrm>
          <a:prstGeom prst="rect">
            <a:avLst/>
          </a:prstGeom>
        </p:spPr>
      </p:pic>
      <p:pic>
        <p:nvPicPr>
          <p:cNvPr id="24642" name="Picture 24642">
            <a:extLst>
              <a:ext uri="{FF2B5EF4-FFF2-40B4-BE49-F238E27FC236}">
                <a16:creationId xmlns:a16="http://schemas.microsoft.com/office/drawing/2014/main" id="{6077B38B-46AE-4387-B3F9-5137BDDBB489}"/>
              </a:ext>
            </a:extLst>
          </p:cNvPr>
          <p:cNvPicPr>
            <a:picLocks noChangeAspect="1"/>
          </p:cNvPicPr>
          <p:nvPr/>
        </p:nvPicPr>
        <p:blipFill>
          <a:blip r:embed="rId5"/>
          <a:stretch>
            <a:fillRect/>
          </a:stretch>
        </p:blipFill>
        <p:spPr>
          <a:xfrm>
            <a:off x="7200361" y="5015002"/>
            <a:ext cx="332117" cy="735581"/>
          </a:xfrm>
          <a:prstGeom prst="rect">
            <a:avLst/>
          </a:prstGeom>
        </p:spPr>
      </p:pic>
      <p:pic>
        <p:nvPicPr>
          <p:cNvPr id="24644" name="Picture 24644" descr="A close up of a logo&#10;&#10;Description generated with very high confidence">
            <a:extLst>
              <a:ext uri="{FF2B5EF4-FFF2-40B4-BE49-F238E27FC236}">
                <a16:creationId xmlns:a16="http://schemas.microsoft.com/office/drawing/2014/main" id="{583E0758-7ECE-4FF2-A7B9-D2021D593F68}"/>
              </a:ext>
            </a:extLst>
          </p:cNvPr>
          <p:cNvPicPr>
            <a:picLocks noChangeAspect="1"/>
          </p:cNvPicPr>
          <p:nvPr/>
        </p:nvPicPr>
        <p:blipFill>
          <a:blip r:embed="rId6"/>
          <a:stretch>
            <a:fillRect/>
          </a:stretch>
        </p:blipFill>
        <p:spPr>
          <a:xfrm>
            <a:off x="11340141" y="2929386"/>
            <a:ext cx="332657" cy="1069855"/>
          </a:xfrm>
          <a:prstGeom prst="rect">
            <a:avLst/>
          </a:prstGeom>
          <a:ln>
            <a:solidFill>
              <a:schemeClr val="bg1"/>
            </a:solidFill>
          </a:ln>
        </p:spPr>
      </p:pic>
    </p:spTree>
    <p:extLst>
      <p:ext uri="{BB962C8B-B14F-4D97-AF65-F5344CB8AC3E}">
        <p14:creationId xmlns:p14="http://schemas.microsoft.com/office/powerpoint/2010/main" val="351613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CA4407-47C4-4FB1-B1AF-A4CB9CD34C86}"/>
              </a:ext>
            </a:extLst>
          </p:cNvPr>
          <p:cNvSpPr>
            <a:spLocks noGrp="1"/>
          </p:cNvSpPr>
          <p:nvPr>
            <p:ph type="ftr" sz="quarter" idx="11"/>
          </p:nvPr>
        </p:nvSpPr>
        <p:spPr/>
        <p:txBody>
          <a:bodyPr/>
          <a:lstStyle/>
          <a:p>
            <a:endParaRPr lang="en-US"/>
          </a:p>
        </p:txBody>
      </p:sp>
      <p:pic>
        <p:nvPicPr>
          <p:cNvPr id="4" name="Picture 8" descr="A screenshot of a cell phone&#10;&#10;Description generated with very high confidence">
            <a:extLst>
              <a:ext uri="{FF2B5EF4-FFF2-40B4-BE49-F238E27FC236}">
                <a16:creationId xmlns:a16="http://schemas.microsoft.com/office/drawing/2014/main" id="{E13AF59E-9BC9-4FAC-8A7E-623DD740AAC8}"/>
              </a:ext>
            </a:extLst>
          </p:cNvPr>
          <p:cNvPicPr>
            <a:picLocks noChangeAspect="1"/>
          </p:cNvPicPr>
          <p:nvPr/>
        </p:nvPicPr>
        <p:blipFill>
          <a:blip r:embed="rId2"/>
          <a:stretch>
            <a:fillRect/>
          </a:stretch>
        </p:blipFill>
        <p:spPr>
          <a:xfrm>
            <a:off x="292760" y="828495"/>
            <a:ext cx="11459294" cy="6440158"/>
          </a:xfrm>
          <a:prstGeom prst="rect">
            <a:avLst/>
          </a:prstGeom>
        </p:spPr>
      </p:pic>
      <p:sp>
        <p:nvSpPr>
          <p:cNvPr id="5" name="Rectangle 4">
            <a:extLst>
              <a:ext uri="{FF2B5EF4-FFF2-40B4-BE49-F238E27FC236}">
                <a16:creationId xmlns:a16="http://schemas.microsoft.com/office/drawing/2014/main" id="{417EF79B-CABD-4E65-A422-C50B550F43E8}"/>
              </a:ext>
            </a:extLst>
          </p:cNvPr>
          <p:cNvSpPr/>
          <p:nvPr/>
        </p:nvSpPr>
        <p:spPr>
          <a:xfrm>
            <a:off x="838200" y="6369580"/>
            <a:ext cx="1905000" cy="29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itle 1">
            <a:extLst>
              <a:ext uri="{FF2B5EF4-FFF2-40B4-BE49-F238E27FC236}">
                <a16:creationId xmlns:a16="http://schemas.microsoft.com/office/drawing/2014/main" id="{CD70A60A-2A70-4E21-B72B-D430D466DCFB}"/>
              </a:ext>
            </a:extLst>
          </p:cNvPr>
          <p:cNvSpPr txBox="1">
            <a:spLocks/>
          </p:cNvSpPr>
          <p:nvPr/>
        </p:nvSpPr>
        <p:spPr>
          <a:xfrm>
            <a:off x="593784" y="1543"/>
            <a:ext cx="10057192" cy="11510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200" b="1" kern="1200">
                <a:solidFill>
                  <a:srgbClr val="6EC7B3"/>
                </a:solidFill>
                <a:latin typeface="Franklin Gothic Medium" panose="020B0603020102020204" pitchFamily="34" charset="0"/>
                <a:ea typeface="+mj-ea"/>
                <a:cs typeface="+mj-cs"/>
              </a:defRPr>
            </a:lvl1pPr>
          </a:lstStyle>
          <a:p>
            <a:r>
              <a:rPr lang="mi-NZ" sz="3300">
                <a:solidFill>
                  <a:schemeClr val="tx1"/>
                </a:solidFill>
              </a:rPr>
              <a:t>The Integrated Data Infrastructure (IDI)</a:t>
            </a:r>
            <a:endParaRPr lang="en-US" sz="3300">
              <a:solidFill>
                <a:schemeClr val="tx1"/>
              </a:solidFill>
            </a:endParaRPr>
          </a:p>
        </p:txBody>
      </p:sp>
      <p:sp>
        <p:nvSpPr>
          <p:cNvPr id="9" name="Rectangle 8">
            <a:extLst>
              <a:ext uri="{FF2B5EF4-FFF2-40B4-BE49-F238E27FC236}">
                <a16:creationId xmlns:a16="http://schemas.microsoft.com/office/drawing/2014/main" id="{EDE916BC-8A26-459B-9FCA-54BA1D836BD4}"/>
              </a:ext>
            </a:extLst>
          </p:cNvPr>
          <p:cNvSpPr/>
          <p:nvPr/>
        </p:nvSpPr>
        <p:spPr>
          <a:xfrm>
            <a:off x="9838426" y="6369579"/>
            <a:ext cx="1905000" cy="29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65277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3A1A21-035A-48CE-BC38-261B8DE0C907}"/>
              </a:ext>
            </a:extLst>
          </p:cNvPr>
          <p:cNvSpPr>
            <a:spLocks noGrp="1"/>
          </p:cNvSpPr>
          <p:nvPr>
            <p:ph type="title"/>
          </p:nvPr>
        </p:nvSpPr>
        <p:spPr/>
        <p:txBody>
          <a:bodyPr/>
          <a:lstStyle/>
          <a:p>
            <a:r>
              <a:rPr lang="en-US" dirty="0"/>
              <a:t>New Zealand: Context</a:t>
            </a:r>
          </a:p>
        </p:txBody>
      </p:sp>
      <p:pic>
        <p:nvPicPr>
          <p:cNvPr id="3" name="Picture 2">
            <a:extLst>
              <a:ext uri="{FF2B5EF4-FFF2-40B4-BE49-F238E27FC236}">
                <a16:creationId xmlns:a16="http://schemas.microsoft.com/office/drawing/2014/main" id="{85906F8B-FF59-4521-8FFA-1082A75A562C}"/>
              </a:ext>
            </a:extLst>
          </p:cNvPr>
          <p:cNvPicPr>
            <a:picLocks noChangeAspect="1"/>
          </p:cNvPicPr>
          <p:nvPr/>
        </p:nvPicPr>
        <p:blipFill>
          <a:blip r:embed="rId2"/>
          <a:stretch>
            <a:fillRect/>
          </a:stretch>
        </p:blipFill>
        <p:spPr>
          <a:xfrm>
            <a:off x="1767840" y="1898347"/>
            <a:ext cx="8920480" cy="4811697"/>
          </a:xfrm>
          <a:prstGeom prst="rect">
            <a:avLst/>
          </a:prstGeom>
        </p:spPr>
      </p:pic>
    </p:spTree>
    <p:extLst>
      <p:ext uri="{BB962C8B-B14F-4D97-AF65-F5344CB8AC3E}">
        <p14:creationId xmlns:p14="http://schemas.microsoft.com/office/powerpoint/2010/main" val="411968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B5EA2-99C4-47D6-B628-D404486DE877}"/>
              </a:ext>
            </a:extLst>
          </p:cNvPr>
          <p:cNvSpPr>
            <a:spLocks noGrp="1"/>
          </p:cNvSpPr>
          <p:nvPr>
            <p:ph type="title"/>
          </p:nvPr>
        </p:nvSpPr>
        <p:spPr/>
        <p:txBody>
          <a:bodyPr/>
          <a:lstStyle/>
          <a:p>
            <a:r>
              <a:rPr lang="en-US"/>
              <a:t>Organizational Structure</a:t>
            </a:r>
          </a:p>
        </p:txBody>
      </p:sp>
      <p:sp>
        <p:nvSpPr>
          <p:cNvPr id="3" name="Content Placeholder 2">
            <a:extLst>
              <a:ext uri="{FF2B5EF4-FFF2-40B4-BE49-F238E27FC236}">
                <a16:creationId xmlns:a16="http://schemas.microsoft.com/office/drawing/2014/main" id="{67BD9C70-8A2E-4D99-8A8E-CF0761A381E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A915F41-211D-4EEB-91A2-DE88EED14BF0}"/>
              </a:ext>
            </a:extLst>
          </p:cNvPr>
          <p:cNvPicPr>
            <a:picLocks noChangeAspect="1"/>
          </p:cNvPicPr>
          <p:nvPr/>
        </p:nvPicPr>
        <p:blipFill>
          <a:blip r:embed="rId2"/>
          <a:stretch>
            <a:fillRect/>
          </a:stretch>
        </p:blipFill>
        <p:spPr>
          <a:xfrm>
            <a:off x="1209675" y="1600200"/>
            <a:ext cx="9772650" cy="5448300"/>
          </a:xfrm>
          <a:prstGeom prst="rect">
            <a:avLst/>
          </a:prstGeom>
        </p:spPr>
      </p:pic>
    </p:spTree>
    <p:extLst>
      <p:ext uri="{BB962C8B-B14F-4D97-AF65-F5344CB8AC3E}">
        <p14:creationId xmlns:p14="http://schemas.microsoft.com/office/powerpoint/2010/main" val="343079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0269D3-3DA2-42F3-9899-0948539A80CD}"/>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48ED8F77-5F1C-42E4-8FDA-7347C2EABC12}"/>
              </a:ext>
            </a:extLst>
          </p:cNvPr>
          <p:cNvSpPr>
            <a:spLocks noGrp="1"/>
          </p:cNvSpPr>
          <p:nvPr>
            <p:ph type="title"/>
          </p:nvPr>
        </p:nvSpPr>
        <p:spPr>
          <a:xfrm>
            <a:off x="656147" y="30298"/>
            <a:ext cx="10515600" cy="1072565"/>
          </a:xfrm>
        </p:spPr>
        <p:txBody>
          <a:bodyPr/>
          <a:lstStyle/>
          <a:p>
            <a:r>
              <a:rPr lang="en-US" dirty="0"/>
              <a:t>Achievements: Valuing the welfare system</a:t>
            </a:r>
          </a:p>
        </p:txBody>
      </p:sp>
      <p:sp>
        <p:nvSpPr>
          <p:cNvPr id="11" name="Isosceles Triangle 10">
            <a:extLst>
              <a:ext uri="{FF2B5EF4-FFF2-40B4-BE49-F238E27FC236}">
                <a16:creationId xmlns:a16="http://schemas.microsoft.com/office/drawing/2014/main" id="{F9F3E777-1E4F-43F9-91B3-F32385829EF4}"/>
              </a:ext>
            </a:extLst>
          </p:cNvPr>
          <p:cNvSpPr/>
          <p:nvPr/>
        </p:nvSpPr>
        <p:spPr>
          <a:xfrm>
            <a:off x="5551271" y="1383102"/>
            <a:ext cx="5920250" cy="4580624"/>
          </a:xfrm>
          <a:prstGeom prst="triangle">
            <a:avLst/>
          </a:prstGeom>
          <a:solidFill>
            <a:srgbClr val="3A7A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400409B7-2D12-4F78-B63F-62F1507C346D}"/>
              </a:ext>
            </a:extLst>
          </p:cNvPr>
          <p:cNvSpPr/>
          <p:nvPr/>
        </p:nvSpPr>
        <p:spPr>
          <a:xfrm>
            <a:off x="6370780" y="1383102"/>
            <a:ext cx="4281231" cy="3272285"/>
          </a:xfrm>
          <a:prstGeom prst="triangle">
            <a:avLst/>
          </a:prstGeom>
          <a:solidFill>
            <a:srgbClr val="218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2E59B03-9245-4489-895A-27DEE2612F18}"/>
              </a:ext>
            </a:extLst>
          </p:cNvPr>
          <p:cNvSpPr/>
          <p:nvPr/>
        </p:nvSpPr>
        <p:spPr>
          <a:xfrm>
            <a:off x="7190289" y="1383102"/>
            <a:ext cx="2637722" cy="2045359"/>
          </a:xfrm>
          <a:prstGeom prst="triangle">
            <a:avLst/>
          </a:prstGeom>
          <a:solidFill>
            <a:srgbClr val="6EC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a:extLst>
              <a:ext uri="{FF2B5EF4-FFF2-40B4-BE49-F238E27FC236}">
                <a16:creationId xmlns:a16="http://schemas.microsoft.com/office/drawing/2014/main" id="{534B6804-48BD-4400-89AF-F34650343544}"/>
              </a:ext>
            </a:extLst>
          </p:cNvPr>
          <p:cNvGraphicFramePr>
            <a:graphicFrameLocks noGrp="1"/>
          </p:cNvGraphicFramePr>
          <p:nvPr/>
        </p:nvGraphicFramePr>
        <p:xfrm>
          <a:off x="636917" y="4781837"/>
          <a:ext cx="5943600" cy="1173480"/>
        </p:xfrm>
        <a:graphic>
          <a:graphicData uri="http://schemas.openxmlformats.org/drawingml/2006/table">
            <a:tbl>
              <a:tblPr firstRow="1" bandRow="1">
                <a:tableStyleId>{2D5ABB26-0587-4C30-8999-92F81FD0307C}</a:tableStyleId>
              </a:tblPr>
              <a:tblGrid>
                <a:gridCol w="5943600">
                  <a:extLst>
                    <a:ext uri="{9D8B030D-6E8A-4147-A177-3AD203B41FA5}">
                      <a16:colId xmlns:a16="http://schemas.microsoft.com/office/drawing/2014/main" val="2729567004"/>
                    </a:ext>
                  </a:extLst>
                </a:gridCol>
              </a:tblGrid>
              <a:tr h="0">
                <a:tc>
                  <a:txBody>
                    <a:bodyPr/>
                    <a:lstStyle/>
                    <a:p>
                      <a:pPr algn="l" rtl="0" fontAlgn="base"/>
                      <a:r>
                        <a:rPr lang="en-AU" sz="2000">
                          <a:effectLst/>
                        </a:rPr>
                        <a:t>Level III: Client level analytics (statistical modelling)  </a:t>
                      </a:r>
                    </a:p>
                    <a:p>
                      <a:pPr marL="342900" lvl="0" indent="-342900" algn="l" rtl="0" fontAlgn="base">
                        <a:buFont typeface="Arial" panose="020B0604020202020204" pitchFamily="34" charset="0"/>
                        <a:buChar char="•"/>
                      </a:pPr>
                      <a:r>
                        <a:rPr lang="en-AU" sz="1550">
                          <a:effectLst/>
                        </a:rPr>
                        <a:t>Evaluate impact of initiatives</a:t>
                      </a:r>
                      <a:endParaRPr lang="en-AU" sz="1100">
                        <a:effectLst/>
                        <a:latin typeface="Calibri"/>
                      </a:endParaRPr>
                    </a:p>
                    <a:p>
                      <a:pPr marL="342900" lvl="0" indent="-342900" algn="l" fontAlgn="base">
                        <a:buFont typeface="Arial" panose="020B0604020202020204" pitchFamily="34" charset="0"/>
                        <a:buChar char="•"/>
                      </a:pPr>
                      <a:r>
                        <a:rPr lang="en-AU" sz="1550">
                          <a:effectLst/>
                        </a:rPr>
                        <a:t>Translate individual impacts to estimates of cohort liability </a:t>
                      </a:r>
                      <a:endParaRPr lang="en-AU" sz="1100">
                        <a:effectLst/>
                        <a:latin typeface="Calibri"/>
                      </a:endParaRPr>
                    </a:p>
                  </a:txBody>
                  <a:tcPr/>
                </a:tc>
                <a:extLst>
                  <a:ext uri="{0D108BD9-81ED-4DB2-BD59-A6C34878D82A}">
                    <a16:rowId xmlns:a16="http://schemas.microsoft.com/office/drawing/2014/main" val="1603385132"/>
                  </a:ext>
                </a:extLst>
              </a:tr>
            </a:tbl>
          </a:graphicData>
        </a:graphic>
      </p:graphicFrame>
      <p:sp>
        <p:nvSpPr>
          <p:cNvPr id="8" name="Rectangle 7">
            <a:extLst>
              <a:ext uri="{FF2B5EF4-FFF2-40B4-BE49-F238E27FC236}">
                <a16:creationId xmlns:a16="http://schemas.microsoft.com/office/drawing/2014/main" id="{605F3917-7F48-4EE0-A0F5-6796B0D99969}"/>
              </a:ext>
            </a:extLst>
          </p:cNvPr>
          <p:cNvSpPr/>
          <p:nvPr/>
        </p:nvSpPr>
        <p:spPr>
          <a:xfrm>
            <a:off x="10097219" y="6369580"/>
            <a:ext cx="1905000" cy="29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9" name="Table 8">
            <a:extLst>
              <a:ext uri="{FF2B5EF4-FFF2-40B4-BE49-F238E27FC236}">
                <a16:creationId xmlns:a16="http://schemas.microsoft.com/office/drawing/2014/main" id="{20FF2DD4-B5E6-4935-9E73-6A0B047193ED}"/>
              </a:ext>
            </a:extLst>
          </p:cNvPr>
          <p:cNvGraphicFramePr>
            <a:graphicFrameLocks noGrp="1"/>
          </p:cNvGraphicFramePr>
          <p:nvPr/>
        </p:nvGraphicFramePr>
        <p:xfrm>
          <a:off x="507520" y="2855271"/>
          <a:ext cx="5943600" cy="982980"/>
        </p:xfrm>
        <a:graphic>
          <a:graphicData uri="http://schemas.openxmlformats.org/drawingml/2006/table">
            <a:tbl>
              <a:tblPr firstRow="1" bandRow="1">
                <a:tableStyleId>{2D5ABB26-0587-4C30-8999-92F81FD0307C}</a:tableStyleId>
              </a:tblPr>
              <a:tblGrid>
                <a:gridCol w="5943600">
                  <a:extLst>
                    <a:ext uri="{9D8B030D-6E8A-4147-A177-3AD203B41FA5}">
                      <a16:colId xmlns:a16="http://schemas.microsoft.com/office/drawing/2014/main" val="2729567004"/>
                    </a:ext>
                  </a:extLst>
                </a:gridCol>
              </a:tblGrid>
              <a:tr h="0">
                <a:tc>
                  <a:txBody>
                    <a:bodyPr/>
                    <a:lstStyle/>
                    <a:p>
                      <a:pPr marL="342900" lvl="0" indent="-342900" rtl="0" fontAlgn="base">
                        <a:buFont typeface="Arial" panose="020B0604020202020204" pitchFamily="34" charset="0"/>
                        <a:buChar char="•"/>
                      </a:pPr>
                      <a:endParaRPr lang="en-AU" sz="1550" dirty="0">
                        <a:effectLst/>
                      </a:endParaRPr>
                    </a:p>
                  </a:txBody>
                  <a:tcPr/>
                </a:tc>
                <a:extLst>
                  <a:ext uri="{0D108BD9-81ED-4DB2-BD59-A6C34878D82A}">
                    <a16:rowId xmlns:a16="http://schemas.microsoft.com/office/drawing/2014/main" val="606539509"/>
                  </a:ext>
                </a:extLst>
              </a:tr>
              <a:tr h="0">
                <a:tc>
                  <a:txBody>
                    <a:bodyPr/>
                    <a:lstStyle/>
                    <a:p>
                      <a:pPr marL="342900" lvl="0" indent="-342900" rtl="0" fontAlgn="base">
                        <a:buFont typeface="Arial" panose="020B0604020202020204" pitchFamily="34" charset="0"/>
                        <a:buChar char="•"/>
                      </a:pPr>
                      <a:endParaRPr lang="en-AU" sz="1550" dirty="0">
                        <a:effectLst/>
                      </a:endParaRPr>
                    </a:p>
                  </a:txBody>
                  <a:tcPr/>
                </a:tc>
                <a:extLst>
                  <a:ext uri="{0D108BD9-81ED-4DB2-BD59-A6C34878D82A}">
                    <a16:rowId xmlns:a16="http://schemas.microsoft.com/office/drawing/2014/main" val="2262963503"/>
                  </a:ext>
                </a:extLst>
              </a:tr>
              <a:tr h="0">
                <a:tc>
                  <a:txBody>
                    <a:bodyPr/>
                    <a:lstStyle/>
                    <a:p>
                      <a:pPr marL="342900" lvl="0" indent="-342900" rtl="0" fontAlgn="base">
                        <a:buFont typeface="Arial" panose="020B0604020202020204" pitchFamily="34" charset="0"/>
                        <a:buChar char="•"/>
                      </a:pPr>
                      <a:endParaRPr lang="en-AU" sz="1550" dirty="0">
                        <a:effectLst/>
                      </a:endParaRPr>
                    </a:p>
                  </a:txBody>
                  <a:tcPr/>
                </a:tc>
                <a:extLst>
                  <a:ext uri="{0D108BD9-81ED-4DB2-BD59-A6C34878D82A}">
                    <a16:rowId xmlns:a16="http://schemas.microsoft.com/office/drawing/2014/main" val="1603385132"/>
                  </a:ext>
                </a:extLst>
              </a:tr>
            </a:tbl>
          </a:graphicData>
        </a:graphic>
      </p:graphicFrame>
      <p:graphicFrame>
        <p:nvGraphicFramePr>
          <p:cNvPr id="10" name="Table 9">
            <a:extLst>
              <a:ext uri="{FF2B5EF4-FFF2-40B4-BE49-F238E27FC236}">
                <a16:creationId xmlns:a16="http://schemas.microsoft.com/office/drawing/2014/main" id="{EF30DC29-F4C1-47E7-8173-3CADFDCF3438}"/>
              </a:ext>
            </a:extLst>
          </p:cNvPr>
          <p:cNvGraphicFramePr>
            <a:graphicFrameLocks noGrp="1"/>
          </p:cNvGraphicFramePr>
          <p:nvPr/>
        </p:nvGraphicFramePr>
        <p:xfrm>
          <a:off x="593785" y="1963875"/>
          <a:ext cx="5943600" cy="1104900"/>
        </p:xfrm>
        <a:graphic>
          <a:graphicData uri="http://schemas.openxmlformats.org/drawingml/2006/table">
            <a:tbl>
              <a:tblPr firstRow="1" bandRow="1">
                <a:tableStyleId>{2D5ABB26-0587-4C30-8999-92F81FD0307C}</a:tableStyleId>
              </a:tblPr>
              <a:tblGrid>
                <a:gridCol w="5943600">
                  <a:extLst>
                    <a:ext uri="{9D8B030D-6E8A-4147-A177-3AD203B41FA5}">
                      <a16:colId xmlns:a16="http://schemas.microsoft.com/office/drawing/2014/main" val="2729567004"/>
                    </a:ext>
                  </a:extLst>
                </a:gridCol>
              </a:tblGrid>
              <a:tr h="0">
                <a:tc>
                  <a:txBody>
                    <a:bodyPr/>
                    <a:lstStyle/>
                    <a:p>
                      <a:pPr algn="l" rtl="0" fontAlgn="base"/>
                      <a:r>
                        <a:rPr lang="en-AU" sz="2000">
                          <a:effectLst/>
                        </a:rPr>
                        <a:t>Level I: Aggregate liability valuation </a:t>
                      </a:r>
                    </a:p>
                    <a:p>
                      <a:pPr marL="342900" lvl="0" indent="-342900" rtl="0" fontAlgn="base">
                        <a:buFont typeface="Arial" panose="020B0604020202020204" pitchFamily="34" charset="0"/>
                        <a:buChar char="•"/>
                      </a:pPr>
                      <a:r>
                        <a:rPr lang="en-AU" sz="1550">
                          <a:effectLst/>
                        </a:rPr>
                        <a:t>Actuarially estimated liability for social welfare benefits </a:t>
                      </a:r>
                      <a:endParaRPr lang="en-AU" sz="1100">
                        <a:effectLst/>
                      </a:endParaRPr>
                    </a:p>
                    <a:p>
                      <a:pPr marL="342900" lvl="0" indent="-342900" rtl="0" fontAlgn="base">
                        <a:buFont typeface="Arial" panose="020B0604020202020204" pitchFamily="34" charset="0"/>
                        <a:buChar char="•"/>
                      </a:pPr>
                      <a:r>
                        <a:rPr lang="en-AU" sz="1550">
                          <a:effectLst/>
                        </a:rPr>
                        <a:t>Incorporate macroeconomic trends, policy changes, trends in experience and financial impacts of level III initiatives </a:t>
                      </a:r>
                      <a:endParaRPr lang="en-AU" sz="1100">
                        <a:effectLst/>
                        <a:latin typeface="Calibri" panose="020F0502020204030204" pitchFamily="34" charset="0"/>
                      </a:endParaRPr>
                    </a:p>
                  </a:txBody>
                  <a:tcPr/>
                </a:tc>
                <a:extLst>
                  <a:ext uri="{0D108BD9-81ED-4DB2-BD59-A6C34878D82A}">
                    <a16:rowId xmlns:a16="http://schemas.microsoft.com/office/drawing/2014/main" val="606539509"/>
                  </a:ext>
                </a:extLst>
              </a:tr>
            </a:tbl>
          </a:graphicData>
        </a:graphic>
      </p:graphicFrame>
      <p:sp>
        <p:nvSpPr>
          <p:cNvPr id="4" name="TextBox 3">
            <a:extLst>
              <a:ext uri="{FF2B5EF4-FFF2-40B4-BE49-F238E27FC236}">
                <a16:creationId xmlns:a16="http://schemas.microsoft.com/office/drawing/2014/main" id="{330F6568-443F-49D5-9B23-82572D2CCB4D}"/>
              </a:ext>
            </a:extLst>
          </p:cNvPr>
          <p:cNvSpPr txBox="1"/>
          <p:nvPr/>
        </p:nvSpPr>
        <p:spPr>
          <a:xfrm>
            <a:off x="626853" y="3423249"/>
            <a:ext cx="5848710" cy="111569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000"/>
              <a:t>Level II: Cohort liability estimates and KPIs </a:t>
            </a:r>
            <a:endParaRPr lang="en-US" sz="2000">
              <a:cs typeface="Calibri"/>
            </a:endParaRPr>
          </a:p>
          <a:p>
            <a:pPr marL="285750" indent="-285750">
              <a:buFont typeface="Arial"/>
              <a:buChar char="•"/>
            </a:pPr>
            <a:r>
              <a:rPr lang="en-AU" sz="1550"/>
              <a:t>Apportion aggregate liability from Level I to statistically determined cohort groups  </a:t>
            </a:r>
            <a:endParaRPr lang="en-US" sz="1550">
              <a:cs typeface="Calibri"/>
            </a:endParaRPr>
          </a:p>
          <a:p>
            <a:pPr marL="285750" indent="-285750">
              <a:buFont typeface="Arial"/>
              <a:buChar char="•"/>
            </a:pPr>
            <a:r>
              <a:rPr lang="en-AU" sz="1550"/>
              <a:t>Set targets and monitor KPIs and liability by cohorts </a:t>
            </a:r>
            <a:endParaRPr lang="en-US" sz="1550">
              <a:cs typeface="Calibri"/>
            </a:endParaRPr>
          </a:p>
        </p:txBody>
      </p:sp>
      <p:sp>
        <p:nvSpPr>
          <p:cNvPr id="14" name="Isosceles Triangle 13">
            <a:extLst>
              <a:ext uri="{FF2B5EF4-FFF2-40B4-BE49-F238E27FC236}">
                <a16:creationId xmlns:a16="http://schemas.microsoft.com/office/drawing/2014/main" id="{B90B61A4-B2A2-4634-973F-104A1DB4D307}"/>
              </a:ext>
            </a:extLst>
          </p:cNvPr>
          <p:cNvSpPr/>
          <p:nvPr/>
        </p:nvSpPr>
        <p:spPr>
          <a:xfrm>
            <a:off x="5551270" y="1383102"/>
            <a:ext cx="5920250" cy="4580624"/>
          </a:xfrm>
          <a:prstGeom prst="triangl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DFD3CB-C76C-42D1-A815-9660DECA4025}"/>
              </a:ext>
            </a:extLst>
          </p:cNvPr>
          <p:cNvSpPr/>
          <p:nvPr/>
        </p:nvSpPr>
        <p:spPr>
          <a:xfrm>
            <a:off x="846826" y="6363829"/>
            <a:ext cx="1905000" cy="29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999241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Up 5">
            <a:extLst>
              <a:ext uri="{FF2B5EF4-FFF2-40B4-BE49-F238E27FC236}">
                <a16:creationId xmlns:a16="http://schemas.microsoft.com/office/drawing/2014/main" id="{6AEAC56A-9424-4FBC-A7D6-D88F87EC2FE1}"/>
              </a:ext>
            </a:extLst>
          </p:cNvPr>
          <p:cNvSpPr/>
          <p:nvPr/>
        </p:nvSpPr>
        <p:spPr>
          <a:xfrm>
            <a:off x="375911" y="1494871"/>
            <a:ext cx="1534178" cy="4673389"/>
          </a:xfrm>
          <a:prstGeom prst="up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E70B198F-B539-4241-8F4C-B9ACA7D23F0D}"/>
              </a:ext>
            </a:extLst>
          </p:cNvPr>
          <p:cNvSpPr/>
          <p:nvPr/>
        </p:nvSpPr>
        <p:spPr>
          <a:xfrm rot="10800000">
            <a:off x="605451" y="3705125"/>
            <a:ext cx="1907990" cy="2085463"/>
          </a:xfrm>
          <a:prstGeom prst="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91BCD36-1E33-499B-866E-6E307A154C80}"/>
              </a:ext>
            </a:extLst>
          </p:cNvPr>
          <p:cNvSpPr>
            <a:spLocks noGrp="1"/>
          </p:cNvSpPr>
          <p:nvPr>
            <p:ph type="title"/>
          </p:nvPr>
        </p:nvSpPr>
        <p:spPr>
          <a:xfrm>
            <a:off x="594834" y="322581"/>
            <a:ext cx="11221557" cy="468000"/>
          </a:xfrm>
        </p:spPr>
        <p:txBody>
          <a:bodyPr/>
          <a:lstStyle/>
          <a:p>
            <a:r>
              <a:rPr lang="en-US" sz="3300"/>
              <a:t>Aggregate liability valuation</a:t>
            </a:r>
            <a:endParaRPr lang="en-US"/>
          </a:p>
        </p:txBody>
      </p:sp>
      <p:sp>
        <p:nvSpPr>
          <p:cNvPr id="8" name="TextBox 7">
            <a:extLst>
              <a:ext uri="{FF2B5EF4-FFF2-40B4-BE49-F238E27FC236}">
                <a16:creationId xmlns:a16="http://schemas.microsoft.com/office/drawing/2014/main" id="{04310A95-D242-48F8-A194-725E00CB0967}"/>
              </a:ext>
            </a:extLst>
          </p:cNvPr>
          <p:cNvSpPr txBox="1"/>
          <p:nvPr/>
        </p:nvSpPr>
        <p:spPr>
          <a:xfrm>
            <a:off x="488830" y="1618891"/>
            <a:ext cx="1912189"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Total liability </a:t>
            </a:r>
            <a:endParaRPr lang="en-US" sz="2000">
              <a:cs typeface="Calibri"/>
            </a:endParaRPr>
          </a:p>
        </p:txBody>
      </p:sp>
      <p:graphicFrame>
        <p:nvGraphicFramePr>
          <p:cNvPr id="13" name="Chart 12">
            <a:extLst>
              <a:ext uri="{FF2B5EF4-FFF2-40B4-BE49-F238E27FC236}">
                <a16:creationId xmlns:a16="http://schemas.microsoft.com/office/drawing/2014/main" id="{3E33BC96-AB7F-4C53-9904-995A19990110}"/>
              </a:ext>
            </a:extLst>
          </p:cNvPr>
          <p:cNvGraphicFramePr>
            <a:graphicFrameLocks/>
          </p:cNvGraphicFramePr>
          <p:nvPr/>
        </p:nvGraphicFramePr>
        <p:xfrm>
          <a:off x="4413849" y="1445940"/>
          <a:ext cx="6705600" cy="4267335"/>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C013BB18-B0F9-4D20-94FE-456F0E01E4CE}"/>
              </a:ext>
            </a:extLst>
          </p:cNvPr>
          <p:cNvSpPr/>
          <p:nvPr/>
        </p:nvSpPr>
        <p:spPr>
          <a:xfrm>
            <a:off x="838200" y="6369580"/>
            <a:ext cx="1905000" cy="29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a:extLst>
              <a:ext uri="{FF2B5EF4-FFF2-40B4-BE49-F238E27FC236}">
                <a16:creationId xmlns:a16="http://schemas.microsoft.com/office/drawing/2014/main" id="{690E4812-FEFF-4FF7-ADF8-15A2A6134D6E}"/>
              </a:ext>
            </a:extLst>
          </p:cNvPr>
          <p:cNvSpPr txBox="1"/>
          <p:nvPr/>
        </p:nvSpPr>
        <p:spPr>
          <a:xfrm rot="16200000">
            <a:off x="2421706" y="3365747"/>
            <a:ext cx="3781244"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Liability decrease related to experience</a:t>
            </a:r>
            <a:r>
              <a:rPr lang="en-US" sz="1400">
                <a:cs typeface="Calibri"/>
              </a:rPr>
              <a:t>, $billions</a:t>
            </a:r>
            <a:endParaRPr lang="en-US" sz="1400"/>
          </a:p>
        </p:txBody>
      </p:sp>
      <p:sp>
        <p:nvSpPr>
          <p:cNvPr id="2" name="TextBox 1">
            <a:extLst>
              <a:ext uri="{FF2B5EF4-FFF2-40B4-BE49-F238E27FC236}">
                <a16:creationId xmlns:a16="http://schemas.microsoft.com/office/drawing/2014/main" id="{A695F302-4831-43F9-AF5B-9185AAD42B99}"/>
              </a:ext>
            </a:extLst>
          </p:cNvPr>
          <p:cNvSpPr txBox="1"/>
          <p:nvPr/>
        </p:nvSpPr>
        <p:spPr>
          <a:xfrm>
            <a:off x="891397" y="1863305"/>
            <a:ext cx="2372264" cy="646996"/>
          </a:xfrm>
          <a:prstGeom prst="rect">
            <a:avLst/>
          </a:prstGeom>
        </p:spPr>
        <p:txBody>
          <a:bodyPr vert="horz" lIns="91440" tIns="45720" rIns="91440" bIns="45720" rtlCol="0" anchor="ctr">
            <a:noAutofit/>
          </a:bodyPr>
          <a:lstStyle/>
          <a:p>
            <a:pPr>
              <a:lnSpc>
                <a:spcPct val="90000"/>
              </a:lnSpc>
              <a:spcBef>
                <a:spcPct val="0"/>
              </a:spcBef>
            </a:pPr>
            <a:r>
              <a:rPr lang="en-US" sz="3300" b="1">
                <a:solidFill>
                  <a:srgbClr val="CE2027"/>
                </a:solidFill>
                <a:latin typeface="Franklin Gothic Medium" panose="020B0603020102020204" pitchFamily="34" charset="0"/>
                <a:ea typeface="+mj-ea"/>
                <a:cs typeface="+mj-cs"/>
              </a:rPr>
              <a:t>72.2 billion</a:t>
            </a:r>
          </a:p>
        </p:txBody>
      </p:sp>
      <p:sp>
        <p:nvSpPr>
          <p:cNvPr id="3" name="TextBox 2">
            <a:extLst>
              <a:ext uri="{FF2B5EF4-FFF2-40B4-BE49-F238E27FC236}">
                <a16:creationId xmlns:a16="http://schemas.microsoft.com/office/drawing/2014/main" id="{1255172D-3A79-4C84-B66C-7844E0489140}"/>
              </a:ext>
            </a:extLst>
          </p:cNvPr>
          <p:cNvSpPr txBox="1"/>
          <p:nvPr/>
        </p:nvSpPr>
        <p:spPr>
          <a:xfrm>
            <a:off x="273170" y="3099758"/>
            <a:ext cx="3436189" cy="842225"/>
          </a:xfrm>
          <a:prstGeom prst="rect">
            <a:avLst/>
          </a:prstGeom>
        </p:spPr>
        <p:txBody>
          <a:bodyPr vert="horz" lIns="91440" tIns="45720" rIns="91440" bIns="45720" rtlCol="0" anchor="ctr">
            <a:noAutofit/>
          </a:bodyPr>
          <a:lstStyle/>
          <a:p>
            <a:pPr>
              <a:lnSpc>
                <a:spcPct val="90000"/>
              </a:lnSpc>
              <a:spcBef>
                <a:spcPct val="0"/>
              </a:spcBef>
            </a:pPr>
            <a:r>
              <a:rPr lang="en-US" sz="4400" b="1">
                <a:solidFill>
                  <a:schemeClr val="accent1"/>
                </a:solidFill>
                <a:latin typeface="Franklin Gothic Medium" panose="020B0603020102020204" pitchFamily="34" charset="0"/>
                <a:ea typeface="+mj-ea"/>
                <a:cs typeface="+mj-cs"/>
              </a:rPr>
              <a:t>$13.7 billion​</a:t>
            </a:r>
          </a:p>
        </p:txBody>
      </p:sp>
      <p:sp>
        <p:nvSpPr>
          <p:cNvPr id="9" name="TextBox 8">
            <a:extLst>
              <a:ext uri="{FF2B5EF4-FFF2-40B4-BE49-F238E27FC236}">
                <a16:creationId xmlns:a16="http://schemas.microsoft.com/office/drawing/2014/main" id="{F0B22119-3C3B-4EC0-92F8-F2CC6975800D}"/>
              </a:ext>
            </a:extLst>
          </p:cNvPr>
          <p:cNvSpPr txBox="1"/>
          <p:nvPr/>
        </p:nvSpPr>
        <p:spPr>
          <a:xfrm>
            <a:off x="1523999" y="3646098"/>
            <a:ext cx="2185358"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a:t>Liability reduction</a:t>
            </a:r>
          </a:p>
          <a:p>
            <a:pPr algn="r"/>
            <a:r>
              <a:rPr lang="en-US" sz="2000">
                <a:cs typeface="Calibri"/>
              </a:rPr>
              <a:t>attributable to system reform</a:t>
            </a:r>
          </a:p>
        </p:txBody>
      </p:sp>
      <p:sp>
        <p:nvSpPr>
          <p:cNvPr id="15" name="TextBox 14">
            <a:extLst>
              <a:ext uri="{FF2B5EF4-FFF2-40B4-BE49-F238E27FC236}">
                <a16:creationId xmlns:a16="http://schemas.microsoft.com/office/drawing/2014/main" id="{30C558E2-E8B7-4DCA-B748-06160512C78C}"/>
              </a:ext>
            </a:extLst>
          </p:cNvPr>
          <p:cNvSpPr txBox="1"/>
          <p:nvPr/>
        </p:nvSpPr>
        <p:spPr>
          <a:xfrm>
            <a:off x="10403456" y="3193211"/>
            <a:ext cx="1693653"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Increase due to policy package to reduce child poverty – because of the method we employ, this can be isolated </a:t>
            </a:r>
            <a:endParaRPr lang="en-US" sz="1200" dirty="0">
              <a:cs typeface="Calibri"/>
            </a:endParaRPr>
          </a:p>
        </p:txBody>
      </p:sp>
      <p:sp>
        <p:nvSpPr>
          <p:cNvPr id="16" name="TextBox 15">
            <a:extLst>
              <a:ext uri="{FF2B5EF4-FFF2-40B4-BE49-F238E27FC236}">
                <a16:creationId xmlns:a16="http://schemas.microsoft.com/office/drawing/2014/main" id="{3E7E2D66-9BA5-4BBA-BB33-D855F42E876A}"/>
              </a:ext>
            </a:extLst>
          </p:cNvPr>
          <p:cNvSpPr txBox="1"/>
          <p:nvPr/>
        </p:nvSpPr>
        <p:spPr>
          <a:xfrm>
            <a:off x="9902525" y="5373657"/>
            <a:ext cx="4454105" cy="2923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t>Updated</a:t>
            </a:r>
            <a:r>
              <a:rPr lang="en-US" sz="1300">
                <a:cs typeface="Calibri"/>
              </a:rPr>
              <a:t> model assumptions</a:t>
            </a:r>
            <a:endParaRPr lang="en-US" sz="1300" dirty="0">
              <a:cs typeface="Calibri"/>
            </a:endParaRPr>
          </a:p>
        </p:txBody>
      </p:sp>
      <p:sp>
        <p:nvSpPr>
          <p:cNvPr id="17" name="TextBox 16">
            <a:extLst>
              <a:ext uri="{FF2B5EF4-FFF2-40B4-BE49-F238E27FC236}">
                <a16:creationId xmlns:a16="http://schemas.microsoft.com/office/drawing/2014/main" id="{F867E25F-AD7B-47AB-B4E6-F35BE5A6742A}"/>
              </a:ext>
            </a:extLst>
          </p:cNvPr>
          <p:cNvSpPr txBox="1"/>
          <p:nvPr/>
        </p:nvSpPr>
        <p:spPr>
          <a:xfrm>
            <a:off x="9902524" y="5661204"/>
            <a:ext cx="4454105" cy="2923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t>Client</a:t>
            </a:r>
            <a:r>
              <a:rPr lang="en-US" sz="1300">
                <a:cs typeface="Calibri"/>
              </a:rPr>
              <a:t> numbers</a:t>
            </a:r>
            <a:endParaRPr lang="en-US"/>
          </a:p>
        </p:txBody>
      </p:sp>
      <p:sp>
        <p:nvSpPr>
          <p:cNvPr id="5" name="Arrow: Bent-Up 4">
            <a:extLst>
              <a:ext uri="{FF2B5EF4-FFF2-40B4-BE49-F238E27FC236}">
                <a16:creationId xmlns:a16="http://schemas.microsoft.com/office/drawing/2014/main" id="{CAE164B7-3AFA-4F64-9984-C22E1A6719B6}"/>
              </a:ext>
            </a:extLst>
          </p:cNvPr>
          <p:cNvSpPr/>
          <p:nvPr/>
        </p:nvSpPr>
        <p:spPr>
          <a:xfrm rot="5400000">
            <a:off x="9832188" y="3127436"/>
            <a:ext cx="749751" cy="472728"/>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DF1391-122C-4C2E-A72B-31FA89D1F5B7}"/>
              </a:ext>
            </a:extLst>
          </p:cNvPr>
          <p:cNvSpPr/>
          <p:nvPr/>
        </p:nvSpPr>
        <p:spPr>
          <a:xfrm>
            <a:off x="9755396" y="5712003"/>
            <a:ext cx="141379" cy="180197"/>
          </a:xfrm>
          <a:prstGeom prst="rect">
            <a:avLst/>
          </a:prstGeom>
          <a:solidFill>
            <a:srgbClr val="218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D0F7CCA-2CE8-4297-893D-899A455A8C43}"/>
              </a:ext>
            </a:extLst>
          </p:cNvPr>
          <p:cNvSpPr/>
          <p:nvPr/>
        </p:nvSpPr>
        <p:spPr>
          <a:xfrm>
            <a:off x="9755395" y="5436796"/>
            <a:ext cx="141379" cy="167497"/>
          </a:xfrm>
          <a:prstGeom prst="rect">
            <a:avLst/>
          </a:prstGeom>
          <a:solidFill>
            <a:srgbClr val="6EC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177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0269D3-3DA2-42F3-9899-0948539A80CD}"/>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48ED8F77-5F1C-42E4-8FDA-7347C2EABC12}"/>
              </a:ext>
            </a:extLst>
          </p:cNvPr>
          <p:cNvSpPr>
            <a:spLocks noGrp="1"/>
          </p:cNvSpPr>
          <p:nvPr>
            <p:ph type="title"/>
          </p:nvPr>
        </p:nvSpPr>
        <p:spPr>
          <a:xfrm>
            <a:off x="665672" y="30298"/>
            <a:ext cx="10515600" cy="1072565"/>
          </a:xfrm>
        </p:spPr>
        <p:txBody>
          <a:bodyPr/>
          <a:lstStyle/>
          <a:p>
            <a:r>
              <a:rPr lang="en-US"/>
              <a:t>Cohort liability estimates</a:t>
            </a:r>
          </a:p>
        </p:txBody>
      </p:sp>
      <p:sp>
        <p:nvSpPr>
          <p:cNvPr id="8" name="Rectangle 7">
            <a:extLst>
              <a:ext uri="{FF2B5EF4-FFF2-40B4-BE49-F238E27FC236}">
                <a16:creationId xmlns:a16="http://schemas.microsoft.com/office/drawing/2014/main" id="{605F3917-7F48-4EE0-A0F5-6796B0D99969}"/>
              </a:ext>
            </a:extLst>
          </p:cNvPr>
          <p:cNvSpPr/>
          <p:nvPr/>
        </p:nvSpPr>
        <p:spPr>
          <a:xfrm>
            <a:off x="838200" y="6369580"/>
            <a:ext cx="1905000" cy="29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5">
            <a:extLst>
              <a:ext uri="{FF2B5EF4-FFF2-40B4-BE49-F238E27FC236}">
                <a16:creationId xmlns:a16="http://schemas.microsoft.com/office/drawing/2014/main" id="{7277B5F4-0B41-4124-AEC9-34F68A443D13}"/>
              </a:ext>
            </a:extLst>
          </p:cNvPr>
          <p:cNvPicPr>
            <a:picLocks noChangeAspect="1"/>
          </p:cNvPicPr>
          <p:nvPr/>
        </p:nvPicPr>
        <p:blipFill>
          <a:blip r:embed="rId2"/>
          <a:stretch>
            <a:fillRect/>
          </a:stretch>
        </p:blipFill>
        <p:spPr>
          <a:xfrm>
            <a:off x="470403" y="2205486"/>
            <a:ext cx="1215797" cy="4057291"/>
          </a:xfrm>
          <a:prstGeom prst="rect">
            <a:avLst/>
          </a:prstGeom>
        </p:spPr>
      </p:pic>
      <p:sp>
        <p:nvSpPr>
          <p:cNvPr id="7" name="TextBox 6">
            <a:extLst>
              <a:ext uri="{FF2B5EF4-FFF2-40B4-BE49-F238E27FC236}">
                <a16:creationId xmlns:a16="http://schemas.microsoft.com/office/drawing/2014/main" id="{0B5D6699-4D03-460C-8445-1E90D824BC5F}"/>
              </a:ext>
            </a:extLst>
          </p:cNvPr>
          <p:cNvSpPr txBox="1"/>
          <p:nvPr/>
        </p:nvSpPr>
        <p:spPr>
          <a:xfrm>
            <a:off x="665672" y="1363897"/>
            <a:ext cx="10936856"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Of that $72.2 billion, </a:t>
            </a:r>
            <a:r>
              <a:rPr lang="en-US" sz="2400" b="1"/>
              <a:t>75% is attributable to clients who entered the benefit system under the age of 20</a:t>
            </a:r>
            <a:r>
              <a:rPr lang="en-US" sz="2400"/>
              <a:t>.</a:t>
            </a:r>
          </a:p>
        </p:txBody>
      </p:sp>
      <p:sp>
        <p:nvSpPr>
          <p:cNvPr id="4" name="TextBox 3">
            <a:extLst>
              <a:ext uri="{FF2B5EF4-FFF2-40B4-BE49-F238E27FC236}">
                <a16:creationId xmlns:a16="http://schemas.microsoft.com/office/drawing/2014/main" id="{E05B2FBA-EC34-4414-B4BE-009E5D648CC4}"/>
              </a:ext>
            </a:extLst>
          </p:cNvPr>
          <p:cNvSpPr txBox="1"/>
          <p:nvPr/>
        </p:nvSpPr>
        <p:spPr>
          <a:xfrm>
            <a:off x="776378" y="2366514"/>
            <a:ext cx="9100866" cy="224676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3"/>
            <a:r>
              <a:rPr lang="en-US" sz="2000" dirty="0">
                <a:cs typeface="Calibri"/>
              </a:rPr>
              <a:t>High-liability cohorts include:</a:t>
            </a:r>
          </a:p>
          <a:p>
            <a:pPr lvl="3"/>
            <a:endParaRPr lang="en-US" sz="2000" dirty="0">
              <a:cs typeface="Calibri"/>
            </a:endParaRPr>
          </a:p>
          <a:p>
            <a:pPr lvl="4">
              <a:buChar char="•"/>
            </a:pPr>
            <a:r>
              <a:rPr lang="en-US" sz="2000" dirty="0">
                <a:cs typeface="Calibri"/>
              </a:rPr>
              <a:t> Sole parents </a:t>
            </a:r>
          </a:p>
          <a:p>
            <a:pPr lvl="4">
              <a:buChar char="•"/>
            </a:pPr>
            <a:r>
              <a:rPr lang="en-US" sz="2000" dirty="0">
                <a:cs typeface="Calibri"/>
              </a:rPr>
              <a:t> People who churn in and out of the benefit system </a:t>
            </a:r>
          </a:p>
          <a:p>
            <a:pPr lvl="4">
              <a:buChar char="•"/>
            </a:pPr>
            <a:r>
              <a:rPr lang="en-US" sz="2000" dirty="0">
                <a:cs typeface="Calibri"/>
              </a:rPr>
              <a:t> Ex-prisoners on release </a:t>
            </a:r>
          </a:p>
          <a:p>
            <a:pPr lvl="4">
              <a:buChar char="•"/>
            </a:pPr>
            <a:r>
              <a:rPr lang="en-US" sz="2000" dirty="0">
                <a:cs typeface="Calibri"/>
              </a:rPr>
              <a:t> Young people with disabilities or chronic conditions, who want to work but need support to do so.</a:t>
            </a:r>
          </a:p>
        </p:txBody>
      </p:sp>
      <p:sp>
        <p:nvSpPr>
          <p:cNvPr id="6" name="Rectangle 5">
            <a:extLst>
              <a:ext uri="{FF2B5EF4-FFF2-40B4-BE49-F238E27FC236}">
                <a16:creationId xmlns:a16="http://schemas.microsoft.com/office/drawing/2014/main" id="{51DF0D59-7EC7-4399-B336-D07C48D53115}"/>
              </a:ext>
            </a:extLst>
          </p:cNvPr>
          <p:cNvSpPr/>
          <p:nvPr/>
        </p:nvSpPr>
        <p:spPr>
          <a:xfrm>
            <a:off x="9703279" y="6277565"/>
            <a:ext cx="1905000" cy="29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19307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B58BB9-BC2A-49CF-927B-01589BD1AD77}"/>
              </a:ext>
            </a:extLst>
          </p:cNvPr>
          <p:cNvSpPr>
            <a:spLocks noGrp="1"/>
          </p:cNvSpPr>
          <p:nvPr>
            <p:ph type="ftr" sz="quarter" idx="3"/>
          </p:nvPr>
        </p:nvSpPr>
        <p:spPr/>
        <p:txBody>
          <a:bodyPr/>
          <a:lstStyle/>
          <a:p>
            <a:r>
              <a:rPr lang="en-US"/>
              <a:t>The Investment Approach: Australia and New Zealand</a:t>
            </a:r>
            <a:endParaRPr lang="en-US" dirty="0"/>
          </a:p>
        </p:txBody>
      </p:sp>
      <p:sp>
        <p:nvSpPr>
          <p:cNvPr id="4" name="Title 3">
            <a:extLst>
              <a:ext uri="{FF2B5EF4-FFF2-40B4-BE49-F238E27FC236}">
                <a16:creationId xmlns:a16="http://schemas.microsoft.com/office/drawing/2014/main" id="{DEFF2E48-2ED1-4ABC-A354-9AE69A750CE4}"/>
              </a:ext>
            </a:extLst>
          </p:cNvPr>
          <p:cNvSpPr>
            <a:spLocks noGrp="1"/>
          </p:cNvSpPr>
          <p:nvPr>
            <p:ph type="title"/>
          </p:nvPr>
        </p:nvSpPr>
        <p:spPr/>
        <p:txBody>
          <a:bodyPr/>
          <a:lstStyle/>
          <a:p>
            <a:r>
              <a:rPr lang="en-US" dirty="0"/>
              <a:t>Understanding risk</a:t>
            </a:r>
          </a:p>
        </p:txBody>
      </p:sp>
      <p:sp>
        <p:nvSpPr>
          <p:cNvPr id="5" name="Text Placeholder 4">
            <a:extLst>
              <a:ext uri="{FF2B5EF4-FFF2-40B4-BE49-F238E27FC236}">
                <a16:creationId xmlns:a16="http://schemas.microsoft.com/office/drawing/2014/main" id="{C82230B5-CC5E-4EF4-893D-DF126F3CF1B1}"/>
              </a:ext>
            </a:extLst>
          </p:cNvPr>
          <p:cNvSpPr>
            <a:spLocks noGrp="1"/>
          </p:cNvSpPr>
          <p:nvPr>
            <p:ph type="body" sz="quarter" idx="12"/>
          </p:nvPr>
        </p:nvSpPr>
        <p:spPr>
          <a:xfrm>
            <a:off x="493185" y="661185"/>
            <a:ext cx="11222567" cy="424732"/>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alibri"/>
                <a:cs typeface="Calibri"/>
              </a:rPr>
              <a:t>The risk profile of this cohort reveals a long tail of increased risk. </a:t>
            </a:r>
          </a:p>
        </p:txBody>
      </p:sp>
      <p:sp>
        <p:nvSpPr>
          <p:cNvPr id="7" name="Rectangle 6">
            <a:extLst>
              <a:ext uri="{FF2B5EF4-FFF2-40B4-BE49-F238E27FC236}">
                <a16:creationId xmlns:a16="http://schemas.microsoft.com/office/drawing/2014/main" id="{8398E08F-BFE4-482D-809C-E739E993BA48}"/>
              </a:ext>
            </a:extLst>
          </p:cNvPr>
          <p:cNvSpPr>
            <a:spLocks noChangeAspect="1"/>
          </p:cNvSpPr>
          <p:nvPr/>
        </p:nvSpPr>
        <p:spPr bwMode="auto">
          <a:xfrm>
            <a:off x="596812" y="6255081"/>
            <a:ext cx="10840708" cy="123111"/>
          </a:xfrm>
          <a:prstGeom prst="rect">
            <a:avLst/>
          </a:prstGeom>
          <a:solidFill>
            <a:schemeClr val="bg1"/>
          </a:solidFill>
          <a:ln w="9525">
            <a:noFill/>
            <a:miter lim="800000"/>
            <a:headEnd/>
            <a:tailEnd/>
          </a:ln>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i="1">
                <a:cs typeface="Arial" pitchFamily="34" charset="0"/>
              </a:rPr>
              <a:t> </a:t>
            </a:r>
            <a:r>
              <a:rPr lang="en-US" altLang="en-US" sz="800" i="1">
                <a:cs typeface="Calibri"/>
              </a:rPr>
              <a:t> </a:t>
            </a:r>
          </a:p>
        </p:txBody>
      </p:sp>
      <p:sp>
        <p:nvSpPr>
          <p:cNvPr id="2" name="Rectangle 1">
            <a:extLst>
              <a:ext uri="{FF2B5EF4-FFF2-40B4-BE49-F238E27FC236}">
                <a16:creationId xmlns:a16="http://schemas.microsoft.com/office/drawing/2014/main" id="{BA63FD41-1F7A-4507-80AE-45BE00A2FAA7}"/>
              </a:ext>
            </a:extLst>
          </p:cNvPr>
          <p:cNvSpPr/>
          <p:nvPr/>
        </p:nvSpPr>
        <p:spPr>
          <a:xfrm>
            <a:off x="549216" y="6257026"/>
            <a:ext cx="6003984" cy="497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4" descr="A close up of a logo&#10;&#10;Description generated with high confidence">
            <a:extLst>
              <a:ext uri="{FF2B5EF4-FFF2-40B4-BE49-F238E27FC236}">
                <a16:creationId xmlns:a16="http://schemas.microsoft.com/office/drawing/2014/main" id="{7DD55AFA-01AC-4662-A5A2-1EA3D2308E6D}"/>
              </a:ext>
            </a:extLst>
          </p:cNvPr>
          <p:cNvPicPr>
            <a:picLocks noChangeAspect="1"/>
          </p:cNvPicPr>
          <p:nvPr/>
        </p:nvPicPr>
        <p:blipFill>
          <a:blip r:embed="rId2"/>
          <a:stretch>
            <a:fillRect/>
          </a:stretch>
        </p:blipFill>
        <p:spPr>
          <a:xfrm>
            <a:off x="2984740" y="1133475"/>
            <a:ext cx="8939840" cy="4993615"/>
          </a:xfrm>
          <a:prstGeom prst="rect">
            <a:avLst/>
          </a:prstGeom>
        </p:spPr>
      </p:pic>
      <p:sp>
        <p:nvSpPr>
          <p:cNvPr id="16" name="TextBox 15">
            <a:extLst>
              <a:ext uri="{FF2B5EF4-FFF2-40B4-BE49-F238E27FC236}">
                <a16:creationId xmlns:a16="http://schemas.microsoft.com/office/drawing/2014/main" id="{60536031-C3DD-47A0-BD38-F7E912176A65}"/>
              </a:ext>
            </a:extLst>
          </p:cNvPr>
          <p:cNvSpPr txBox="1"/>
          <p:nvPr/>
        </p:nvSpPr>
        <p:spPr>
          <a:xfrm>
            <a:off x="4623759" y="5752379"/>
            <a:ext cx="5072332"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Risk of not achieving NCEA2 by age 18</a:t>
            </a:r>
            <a:endParaRPr lang="en-US" sz="1400" dirty="0">
              <a:cs typeface="Calibri"/>
            </a:endParaRPr>
          </a:p>
        </p:txBody>
      </p:sp>
      <p:sp>
        <p:nvSpPr>
          <p:cNvPr id="17" name="TextBox 16">
            <a:extLst>
              <a:ext uri="{FF2B5EF4-FFF2-40B4-BE49-F238E27FC236}">
                <a16:creationId xmlns:a16="http://schemas.microsoft.com/office/drawing/2014/main" id="{DC1F004F-5062-491A-AF1A-08EC2279C6D3}"/>
              </a:ext>
            </a:extLst>
          </p:cNvPr>
          <p:cNvSpPr txBox="1"/>
          <p:nvPr/>
        </p:nvSpPr>
        <p:spPr>
          <a:xfrm>
            <a:off x="1705154" y="1511060"/>
            <a:ext cx="1391729"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dirty="0"/>
              <a:t>2,500</a:t>
            </a:r>
            <a:endParaRPr lang="en-US" sz="1400"/>
          </a:p>
        </p:txBody>
      </p:sp>
      <p:sp>
        <p:nvSpPr>
          <p:cNvPr id="18" name="TextBox 17">
            <a:extLst>
              <a:ext uri="{FF2B5EF4-FFF2-40B4-BE49-F238E27FC236}">
                <a16:creationId xmlns:a16="http://schemas.microsoft.com/office/drawing/2014/main" id="{2AFD900D-382A-4C35-BE7D-76EF53B91B38}"/>
              </a:ext>
            </a:extLst>
          </p:cNvPr>
          <p:cNvSpPr txBox="1"/>
          <p:nvPr/>
        </p:nvSpPr>
        <p:spPr>
          <a:xfrm>
            <a:off x="1662020" y="5392947"/>
            <a:ext cx="1391729"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dirty="0"/>
              <a:t>0</a:t>
            </a:r>
          </a:p>
        </p:txBody>
      </p:sp>
      <p:sp>
        <p:nvSpPr>
          <p:cNvPr id="19" name="TextBox 18">
            <a:extLst>
              <a:ext uri="{FF2B5EF4-FFF2-40B4-BE49-F238E27FC236}">
                <a16:creationId xmlns:a16="http://schemas.microsoft.com/office/drawing/2014/main" id="{8E695E49-7959-484D-91C3-877A2EC111C5}"/>
              </a:ext>
            </a:extLst>
          </p:cNvPr>
          <p:cNvSpPr txBox="1"/>
          <p:nvPr/>
        </p:nvSpPr>
        <p:spPr>
          <a:xfrm>
            <a:off x="1705152" y="3437626"/>
            <a:ext cx="1391729"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dirty="0"/>
              <a:t>1,250</a:t>
            </a:r>
          </a:p>
        </p:txBody>
      </p:sp>
      <p:sp>
        <p:nvSpPr>
          <p:cNvPr id="20" name="TextBox 19">
            <a:extLst>
              <a:ext uri="{FF2B5EF4-FFF2-40B4-BE49-F238E27FC236}">
                <a16:creationId xmlns:a16="http://schemas.microsoft.com/office/drawing/2014/main" id="{6FFBCF74-CCD5-405D-8378-8E67BD5023EB}"/>
              </a:ext>
            </a:extLst>
          </p:cNvPr>
          <p:cNvSpPr txBox="1"/>
          <p:nvPr/>
        </p:nvSpPr>
        <p:spPr>
          <a:xfrm>
            <a:off x="2840962" y="5651739"/>
            <a:ext cx="55784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t>0</a:t>
            </a:r>
            <a:r>
              <a:rPr lang="en-US" dirty="0">
                <a:cs typeface="Calibri"/>
              </a:rPr>
              <a:t>%</a:t>
            </a:r>
            <a:endParaRPr lang="en-US" dirty="0"/>
          </a:p>
        </p:txBody>
      </p:sp>
      <p:sp>
        <p:nvSpPr>
          <p:cNvPr id="21" name="TextBox 20">
            <a:extLst>
              <a:ext uri="{FF2B5EF4-FFF2-40B4-BE49-F238E27FC236}">
                <a16:creationId xmlns:a16="http://schemas.microsoft.com/office/drawing/2014/main" id="{D22B5A88-708B-4541-8B4F-30BE11BE758F}"/>
              </a:ext>
            </a:extLst>
          </p:cNvPr>
          <p:cNvSpPr txBox="1"/>
          <p:nvPr/>
        </p:nvSpPr>
        <p:spPr>
          <a:xfrm>
            <a:off x="11036057" y="5579853"/>
            <a:ext cx="84539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cs typeface="Calibri"/>
              </a:rPr>
              <a:t>100%</a:t>
            </a:r>
            <a:endParaRPr lang="en-US" dirty="0"/>
          </a:p>
        </p:txBody>
      </p:sp>
      <p:sp>
        <p:nvSpPr>
          <p:cNvPr id="23" name="TextBox 22">
            <a:extLst>
              <a:ext uri="{FF2B5EF4-FFF2-40B4-BE49-F238E27FC236}">
                <a16:creationId xmlns:a16="http://schemas.microsoft.com/office/drawing/2014/main" id="{86A82500-199F-4160-B6B8-D0FCEC5D6DCD}"/>
              </a:ext>
            </a:extLst>
          </p:cNvPr>
          <p:cNvSpPr txBox="1"/>
          <p:nvPr/>
        </p:nvSpPr>
        <p:spPr>
          <a:xfrm rot="16200000">
            <a:off x="-235788" y="3293851"/>
            <a:ext cx="5072332"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Number of</a:t>
            </a:r>
            <a:r>
              <a:rPr lang="en-US" sz="1400" dirty="0">
                <a:cs typeface="Calibri"/>
              </a:rPr>
              <a:t> students</a:t>
            </a:r>
            <a:endParaRPr lang="en-US" dirty="0"/>
          </a:p>
        </p:txBody>
      </p:sp>
      <p:sp>
        <p:nvSpPr>
          <p:cNvPr id="24" name="Speech Bubble: Oval 23">
            <a:extLst>
              <a:ext uri="{FF2B5EF4-FFF2-40B4-BE49-F238E27FC236}">
                <a16:creationId xmlns:a16="http://schemas.microsoft.com/office/drawing/2014/main" id="{4D362891-DC2D-460E-8914-7AEBDF3F0338}"/>
              </a:ext>
            </a:extLst>
          </p:cNvPr>
          <p:cNvSpPr/>
          <p:nvPr/>
        </p:nvSpPr>
        <p:spPr>
          <a:xfrm>
            <a:off x="5394385" y="2569147"/>
            <a:ext cx="2927230" cy="1748459"/>
          </a:xfrm>
          <a:prstGeom prst="wedgeEllipseCallout">
            <a:avLst/>
          </a:prstGeom>
          <a:solidFill>
            <a:srgbClr val="218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48,077 low-risk students have an </a:t>
            </a:r>
            <a:r>
              <a:rPr lang="en-US" b="1" dirty="0"/>
              <a:t>average </a:t>
            </a:r>
            <a:r>
              <a:rPr lang="en-US" dirty="0"/>
              <a:t>risk of 27%</a:t>
            </a:r>
          </a:p>
        </p:txBody>
      </p:sp>
      <p:sp>
        <p:nvSpPr>
          <p:cNvPr id="26" name="Speech Bubble: Oval 25">
            <a:extLst>
              <a:ext uri="{FF2B5EF4-FFF2-40B4-BE49-F238E27FC236}">
                <a16:creationId xmlns:a16="http://schemas.microsoft.com/office/drawing/2014/main" id="{9CCF4037-87AA-469E-85BD-513E5F42ED44}"/>
              </a:ext>
            </a:extLst>
          </p:cNvPr>
          <p:cNvSpPr/>
          <p:nvPr/>
        </p:nvSpPr>
        <p:spPr>
          <a:xfrm>
            <a:off x="9851367" y="3819978"/>
            <a:ext cx="2697192" cy="1417780"/>
          </a:xfrm>
          <a:prstGeom prst="wedgeEllipseCallout">
            <a:avLst/>
          </a:prstGeom>
          <a:solidFill>
            <a:srgbClr val="218C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6,990 high risk students have an </a:t>
            </a:r>
            <a:r>
              <a:rPr lang="en-US" b="1" dirty="0"/>
              <a:t>average </a:t>
            </a:r>
            <a:r>
              <a:rPr lang="en-US" dirty="0"/>
              <a:t>risk of 76%</a:t>
            </a:r>
          </a:p>
        </p:txBody>
      </p:sp>
      <p:sp>
        <p:nvSpPr>
          <p:cNvPr id="28" name="TextBox 27">
            <a:extLst>
              <a:ext uri="{FF2B5EF4-FFF2-40B4-BE49-F238E27FC236}">
                <a16:creationId xmlns:a16="http://schemas.microsoft.com/office/drawing/2014/main" id="{7A79C68D-D2C0-46F6-B16F-F88D1E65BF9B}"/>
              </a:ext>
            </a:extLst>
          </p:cNvPr>
          <p:cNvSpPr txBox="1"/>
          <p:nvPr/>
        </p:nvSpPr>
        <p:spPr>
          <a:xfrm>
            <a:off x="8548777" y="1827362"/>
            <a:ext cx="2743200"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The hypothetical cost effectiveness of interventions increases when they are delivered to </a:t>
            </a:r>
            <a:r>
              <a:rPr lang="en-US" sz="1400" dirty="0">
                <a:cs typeface="Calibri"/>
              </a:rPr>
              <a:t>the students who need them most.</a:t>
            </a:r>
          </a:p>
        </p:txBody>
      </p:sp>
      <p:pic>
        <p:nvPicPr>
          <p:cNvPr id="6" name="Picture 7" descr="A picture containing light, outdoor, traffic, sky&#10;&#10;Description generated with very high confidence">
            <a:extLst>
              <a:ext uri="{FF2B5EF4-FFF2-40B4-BE49-F238E27FC236}">
                <a16:creationId xmlns:a16="http://schemas.microsoft.com/office/drawing/2014/main" id="{7B1DFE37-DCB7-4B76-AA9B-7BC72251F8DE}"/>
              </a:ext>
            </a:extLst>
          </p:cNvPr>
          <p:cNvPicPr>
            <a:picLocks noChangeAspect="1"/>
          </p:cNvPicPr>
          <p:nvPr/>
        </p:nvPicPr>
        <p:blipFill>
          <a:blip r:embed="rId3"/>
          <a:stretch>
            <a:fillRect/>
          </a:stretch>
        </p:blipFill>
        <p:spPr>
          <a:xfrm>
            <a:off x="944323" y="5102256"/>
            <a:ext cx="541128" cy="1096094"/>
          </a:xfrm>
          <a:prstGeom prst="rect">
            <a:avLst/>
          </a:prstGeom>
        </p:spPr>
      </p:pic>
    </p:spTree>
    <p:extLst>
      <p:ext uri="{BB962C8B-B14F-4D97-AF65-F5344CB8AC3E}">
        <p14:creationId xmlns:p14="http://schemas.microsoft.com/office/powerpoint/2010/main" val="182297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A440A66-656C-4E55-BD2E-6BF99BC9135C}"/>
              </a:ext>
            </a:extLst>
          </p:cNvPr>
          <p:cNvSpPr/>
          <p:nvPr/>
        </p:nvSpPr>
        <p:spPr>
          <a:xfrm>
            <a:off x="7694763" y="1699403"/>
            <a:ext cx="3746739" cy="3746739"/>
          </a:xfrm>
          <a:prstGeom prst="ellipse">
            <a:avLst/>
          </a:prstGeom>
          <a:solidFill>
            <a:srgbClr val="6EC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C8DBCF48-6344-4772-89A6-CDCF956E459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37884528-EF1A-4607-8530-1036B59AF4A4}"/>
              </a:ext>
            </a:extLst>
          </p:cNvPr>
          <p:cNvSpPr>
            <a:spLocks noGrp="1"/>
          </p:cNvSpPr>
          <p:nvPr>
            <p:ph type="title"/>
          </p:nvPr>
        </p:nvSpPr>
        <p:spPr>
          <a:xfrm>
            <a:off x="590550" y="102186"/>
            <a:ext cx="10590721" cy="614284"/>
          </a:xfrm>
        </p:spPr>
        <p:txBody>
          <a:bodyPr/>
          <a:lstStyle/>
          <a:p>
            <a:r>
              <a:rPr lang="en-US"/>
              <a:t>Reducing social harm from crime</a:t>
            </a:r>
          </a:p>
        </p:txBody>
      </p:sp>
      <p:pic>
        <p:nvPicPr>
          <p:cNvPr id="7" name="Picture 7" descr="A close up of a logo&#10;&#10;Description generated with very high confidence">
            <a:extLst>
              <a:ext uri="{FF2B5EF4-FFF2-40B4-BE49-F238E27FC236}">
                <a16:creationId xmlns:a16="http://schemas.microsoft.com/office/drawing/2014/main" id="{40E62926-D5A4-436F-BC13-A460A271105B}"/>
              </a:ext>
            </a:extLst>
          </p:cNvPr>
          <p:cNvPicPr>
            <a:picLocks noChangeAspect="1"/>
          </p:cNvPicPr>
          <p:nvPr/>
        </p:nvPicPr>
        <p:blipFill>
          <a:blip r:embed="rId2"/>
          <a:stretch>
            <a:fillRect/>
          </a:stretch>
        </p:blipFill>
        <p:spPr>
          <a:xfrm>
            <a:off x="1390111" y="1953345"/>
            <a:ext cx="1089804" cy="1089804"/>
          </a:xfrm>
          <a:prstGeom prst="rect">
            <a:avLst/>
          </a:prstGeom>
        </p:spPr>
      </p:pic>
      <p:pic>
        <p:nvPicPr>
          <p:cNvPr id="9" name="Picture 7" descr="A close up of a logo&#10;&#10;Description generated with very high confidence">
            <a:extLst>
              <a:ext uri="{FF2B5EF4-FFF2-40B4-BE49-F238E27FC236}">
                <a16:creationId xmlns:a16="http://schemas.microsoft.com/office/drawing/2014/main" id="{A891AE6C-2E14-4C67-884D-7B7AA44493BF}"/>
              </a:ext>
            </a:extLst>
          </p:cNvPr>
          <p:cNvPicPr>
            <a:picLocks noChangeAspect="1"/>
          </p:cNvPicPr>
          <p:nvPr/>
        </p:nvPicPr>
        <p:blipFill>
          <a:blip r:embed="rId2"/>
          <a:stretch>
            <a:fillRect/>
          </a:stretch>
        </p:blipFill>
        <p:spPr>
          <a:xfrm>
            <a:off x="935426" y="1962869"/>
            <a:ext cx="1089804" cy="1089804"/>
          </a:xfrm>
          <a:prstGeom prst="rect">
            <a:avLst/>
          </a:prstGeom>
        </p:spPr>
      </p:pic>
      <p:pic>
        <p:nvPicPr>
          <p:cNvPr id="13" name="Picture 7" descr="A close up of a logo&#10;&#10;Description generated with very high confidence">
            <a:extLst>
              <a:ext uri="{FF2B5EF4-FFF2-40B4-BE49-F238E27FC236}">
                <a16:creationId xmlns:a16="http://schemas.microsoft.com/office/drawing/2014/main" id="{9329BCB3-7B40-46B7-8E7B-85B6059CBD4C}"/>
              </a:ext>
            </a:extLst>
          </p:cNvPr>
          <p:cNvPicPr>
            <a:picLocks noChangeAspect="1"/>
          </p:cNvPicPr>
          <p:nvPr/>
        </p:nvPicPr>
        <p:blipFill>
          <a:blip r:embed="rId2"/>
          <a:stretch>
            <a:fillRect/>
          </a:stretch>
        </p:blipFill>
        <p:spPr>
          <a:xfrm>
            <a:off x="476788" y="1953252"/>
            <a:ext cx="1089804" cy="1089804"/>
          </a:xfrm>
          <a:prstGeom prst="rect">
            <a:avLst/>
          </a:prstGeom>
        </p:spPr>
      </p:pic>
      <p:pic>
        <p:nvPicPr>
          <p:cNvPr id="15" name="Picture 7" descr="A close up of a logo&#10;&#10;Description generated with very high confidence">
            <a:extLst>
              <a:ext uri="{FF2B5EF4-FFF2-40B4-BE49-F238E27FC236}">
                <a16:creationId xmlns:a16="http://schemas.microsoft.com/office/drawing/2014/main" id="{B0FF0EC7-B49A-4F7D-8E47-097DFE65495D}"/>
              </a:ext>
            </a:extLst>
          </p:cNvPr>
          <p:cNvPicPr>
            <a:picLocks noChangeAspect="1"/>
          </p:cNvPicPr>
          <p:nvPr/>
        </p:nvPicPr>
        <p:blipFill>
          <a:blip r:embed="rId2">
            <a:duotone>
              <a:schemeClr val="accent3">
                <a:shade val="45000"/>
                <a:satMod val="135000"/>
              </a:schemeClr>
              <a:prstClr val="white"/>
            </a:duotone>
          </a:blip>
          <a:stretch>
            <a:fillRect/>
          </a:stretch>
        </p:blipFill>
        <p:spPr>
          <a:xfrm>
            <a:off x="1841919" y="1951780"/>
            <a:ext cx="1089804" cy="1089804"/>
          </a:xfrm>
          <a:prstGeom prst="rect">
            <a:avLst/>
          </a:prstGeom>
        </p:spPr>
      </p:pic>
      <p:sp>
        <p:nvSpPr>
          <p:cNvPr id="18" name="Rectangle 17">
            <a:extLst>
              <a:ext uri="{FF2B5EF4-FFF2-40B4-BE49-F238E27FC236}">
                <a16:creationId xmlns:a16="http://schemas.microsoft.com/office/drawing/2014/main" id="{499E4BCA-1232-4125-A41D-5E146881F7EC}"/>
              </a:ext>
            </a:extLst>
          </p:cNvPr>
          <p:cNvSpPr/>
          <p:nvPr/>
        </p:nvSpPr>
        <p:spPr>
          <a:xfrm>
            <a:off x="838200" y="6369580"/>
            <a:ext cx="1905000" cy="29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9" name="Picture 7" descr="A close up of a logo&#10;&#10;Description generated with very high confidence">
            <a:extLst>
              <a:ext uri="{FF2B5EF4-FFF2-40B4-BE49-F238E27FC236}">
                <a16:creationId xmlns:a16="http://schemas.microsoft.com/office/drawing/2014/main" id="{8D5BEA91-B8CD-4D53-8932-4A1D9CF6D949}"/>
              </a:ext>
            </a:extLst>
          </p:cNvPr>
          <p:cNvPicPr>
            <a:picLocks noChangeAspect="1"/>
          </p:cNvPicPr>
          <p:nvPr/>
        </p:nvPicPr>
        <p:blipFill>
          <a:blip r:embed="rId2"/>
          <a:stretch>
            <a:fillRect/>
          </a:stretch>
        </p:blipFill>
        <p:spPr>
          <a:xfrm>
            <a:off x="1390110" y="3204174"/>
            <a:ext cx="1089804" cy="1089804"/>
          </a:xfrm>
          <a:prstGeom prst="rect">
            <a:avLst/>
          </a:prstGeom>
        </p:spPr>
      </p:pic>
      <p:pic>
        <p:nvPicPr>
          <p:cNvPr id="20" name="Picture 7" descr="A close up of a logo&#10;&#10;Description generated with very high confidence">
            <a:extLst>
              <a:ext uri="{FF2B5EF4-FFF2-40B4-BE49-F238E27FC236}">
                <a16:creationId xmlns:a16="http://schemas.microsoft.com/office/drawing/2014/main" id="{37257F8B-6AAC-45C7-9D92-C08D9DDE7559}"/>
              </a:ext>
            </a:extLst>
          </p:cNvPr>
          <p:cNvPicPr>
            <a:picLocks noChangeAspect="1"/>
          </p:cNvPicPr>
          <p:nvPr/>
        </p:nvPicPr>
        <p:blipFill>
          <a:blip r:embed="rId2"/>
          <a:stretch>
            <a:fillRect/>
          </a:stretch>
        </p:blipFill>
        <p:spPr>
          <a:xfrm>
            <a:off x="935425" y="3213698"/>
            <a:ext cx="1089804" cy="1089804"/>
          </a:xfrm>
          <a:prstGeom prst="rect">
            <a:avLst/>
          </a:prstGeom>
        </p:spPr>
      </p:pic>
      <p:pic>
        <p:nvPicPr>
          <p:cNvPr id="22" name="Picture 7" descr="A close up of a logo&#10;&#10;Description generated with very high confidence">
            <a:extLst>
              <a:ext uri="{FF2B5EF4-FFF2-40B4-BE49-F238E27FC236}">
                <a16:creationId xmlns:a16="http://schemas.microsoft.com/office/drawing/2014/main" id="{C0296492-9700-427E-B432-EE8A467A05F9}"/>
              </a:ext>
            </a:extLst>
          </p:cNvPr>
          <p:cNvPicPr>
            <a:picLocks noChangeAspect="1"/>
          </p:cNvPicPr>
          <p:nvPr/>
        </p:nvPicPr>
        <p:blipFill>
          <a:blip r:embed="rId2">
            <a:duotone>
              <a:schemeClr val="accent3">
                <a:shade val="45000"/>
                <a:satMod val="135000"/>
              </a:schemeClr>
              <a:prstClr val="white"/>
            </a:duotone>
          </a:blip>
          <a:stretch>
            <a:fillRect/>
          </a:stretch>
        </p:blipFill>
        <p:spPr>
          <a:xfrm>
            <a:off x="1841918" y="3202610"/>
            <a:ext cx="1089804" cy="1089804"/>
          </a:xfrm>
          <a:prstGeom prst="rect">
            <a:avLst/>
          </a:prstGeom>
        </p:spPr>
      </p:pic>
      <p:pic>
        <p:nvPicPr>
          <p:cNvPr id="23" name="Picture 7" descr="A close up of a logo&#10;&#10;Description generated with very high confidence">
            <a:extLst>
              <a:ext uri="{FF2B5EF4-FFF2-40B4-BE49-F238E27FC236}">
                <a16:creationId xmlns:a16="http://schemas.microsoft.com/office/drawing/2014/main" id="{04A09187-0AEC-4637-8A47-88BD2234F39D}"/>
              </a:ext>
            </a:extLst>
          </p:cNvPr>
          <p:cNvPicPr>
            <a:picLocks noChangeAspect="1"/>
          </p:cNvPicPr>
          <p:nvPr/>
        </p:nvPicPr>
        <p:blipFill>
          <a:blip r:embed="rId2"/>
          <a:stretch>
            <a:fillRect/>
          </a:stretch>
        </p:blipFill>
        <p:spPr>
          <a:xfrm>
            <a:off x="1404487" y="4440628"/>
            <a:ext cx="1089804" cy="1089804"/>
          </a:xfrm>
          <a:prstGeom prst="rect">
            <a:avLst/>
          </a:prstGeom>
        </p:spPr>
      </p:pic>
      <p:pic>
        <p:nvPicPr>
          <p:cNvPr id="26" name="Picture 7" descr="A close up of a logo&#10;&#10;Description generated with very high confidence">
            <a:extLst>
              <a:ext uri="{FF2B5EF4-FFF2-40B4-BE49-F238E27FC236}">
                <a16:creationId xmlns:a16="http://schemas.microsoft.com/office/drawing/2014/main" id="{1B5B5A3E-B887-4850-A89B-84179B73AFA4}"/>
              </a:ext>
            </a:extLst>
          </p:cNvPr>
          <p:cNvPicPr>
            <a:picLocks noChangeAspect="1"/>
          </p:cNvPicPr>
          <p:nvPr/>
        </p:nvPicPr>
        <p:blipFill>
          <a:blip r:embed="rId2">
            <a:duotone>
              <a:schemeClr val="accent3">
                <a:shade val="45000"/>
                <a:satMod val="135000"/>
              </a:schemeClr>
              <a:prstClr val="white"/>
            </a:duotone>
          </a:blip>
          <a:stretch>
            <a:fillRect/>
          </a:stretch>
        </p:blipFill>
        <p:spPr>
          <a:xfrm>
            <a:off x="1856297" y="4439062"/>
            <a:ext cx="1089804" cy="1089804"/>
          </a:xfrm>
          <a:prstGeom prst="rect">
            <a:avLst/>
          </a:prstGeom>
        </p:spPr>
      </p:pic>
      <p:sp>
        <p:nvSpPr>
          <p:cNvPr id="4" name="TextBox 3">
            <a:extLst>
              <a:ext uri="{FF2B5EF4-FFF2-40B4-BE49-F238E27FC236}">
                <a16:creationId xmlns:a16="http://schemas.microsoft.com/office/drawing/2014/main" id="{4E2EE9E6-EAAD-4172-A672-4FB17C077E0B}"/>
              </a:ext>
            </a:extLst>
          </p:cNvPr>
          <p:cNvSpPr txBox="1"/>
          <p:nvPr/>
        </p:nvSpPr>
        <p:spPr>
          <a:xfrm>
            <a:off x="3207049" y="828135"/>
            <a:ext cx="6422726" cy="123980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Of the cohort</a:t>
            </a:r>
            <a:r>
              <a:rPr lang="en-US" sz="2400" dirty="0">
                <a:cs typeface="Calibri"/>
              </a:rPr>
              <a:t> </a:t>
            </a:r>
            <a:r>
              <a:rPr lang="en-US" sz="2400" b="1">
                <a:cs typeface="Calibri"/>
              </a:rPr>
              <a:t>born in 1978</a:t>
            </a:r>
            <a:r>
              <a:rPr lang="en-US" sz="2400">
                <a:cs typeface="Calibri"/>
              </a:rPr>
              <a:t>, the oldest generation for which full conviction data is available:</a:t>
            </a:r>
            <a:endParaRPr lang="en-US" sz="2400" b="1">
              <a:cs typeface="Calibri"/>
            </a:endParaRPr>
          </a:p>
        </p:txBody>
      </p:sp>
      <p:sp>
        <p:nvSpPr>
          <p:cNvPr id="28" name="TextBox 27">
            <a:extLst>
              <a:ext uri="{FF2B5EF4-FFF2-40B4-BE49-F238E27FC236}">
                <a16:creationId xmlns:a16="http://schemas.microsoft.com/office/drawing/2014/main" id="{314EDC85-BE4E-404F-AC2E-A38BB5BBEE15}"/>
              </a:ext>
            </a:extLst>
          </p:cNvPr>
          <p:cNvSpPr txBox="1"/>
          <p:nvPr/>
        </p:nvSpPr>
        <p:spPr>
          <a:xfrm>
            <a:off x="2861093" y="2179606"/>
            <a:ext cx="475890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One</a:t>
            </a:r>
            <a:r>
              <a:rPr lang="en-US" b="1">
                <a:cs typeface="Calibri"/>
              </a:rPr>
              <a:t> in four</a:t>
            </a:r>
            <a:r>
              <a:rPr lang="en-US">
                <a:cs typeface="Calibri"/>
              </a:rPr>
              <a:t> people have a conviction</a:t>
            </a:r>
          </a:p>
        </p:txBody>
      </p:sp>
      <p:sp>
        <p:nvSpPr>
          <p:cNvPr id="29" name="TextBox 28">
            <a:extLst>
              <a:ext uri="{FF2B5EF4-FFF2-40B4-BE49-F238E27FC236}">
                <a16:creationId xmlns:a16="http://schemas.microsoft.com/office/drawing/2014/main" id="{322F4FDF-C7C4-4809-AE1C-B8EE8537BCA6}"/>
              </a:ext>
            </a:extLst>
          </p:cNvPr>
          <p:cNvSpPr txBox="1"/>
          <p:nvPr/>
        </p:nvSpPr>
        <p:spPr>
          <a:xfrm>
            <a:off x="2861092" y="3430436"/>
            <a:ext cx="475890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One</a:t>
            </a:r>
            <a:r>
              <a:rPr lang="en-US" b="1">
                <a:cs typeface="Calibri"/>
              </a:rPr>
              <a:t> in three </a:t>
            </a:r>
            <a:r>
              <a:rPr lang="en-US">
                <a:cs typeface="Calibri"/>
              </a:rPr>
              <a:t>men have a conviction</a:t>
            </a:r>
          </a:p>
        </p:txBody>
      </p:sp>
      <p:sp>
        <p:nvSpPr>
          <p:cNvPr id="30" name="TextBox 29">
            <a:extLst>
              <a:ext uri="{FF2B5EF4-FFF2-40B4-BE49-F238E27FC236}">
                <a16:creationId xmlns:a16="http://schemas.microsoft.com/office/drawing/2014/main" id="{1CC91FEA-FC8A-4586-A343-EEB80C506698}"/>
              </a:ext>
            </a:extLst>
          </p:cNvPr>
          <p:cNvSpPr txBox="1"/>
          <p:nvPr/>
        </p:nvSpPr>
        <p:spPr>
          <a:xfrm>
            <a:off x="2861093" y="4695644"/>
            <a:ext cx="4758905"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One</a:t>
            </a:r>
            <a:r>
              <a:rPr lang="en-US" b="1" dirty="0">
                <a:cs typeface="Calibri"/>
              </a:rPr>
              <a:t> in two </a:t>
            </a:r>
            <a:r>
              <a:rPr lang="en-US">
                <a:cs typeface="Calibri"/>
              </a:rPr>
              <a:t>Maori or Pasifika men have a conviction</a:t>
            </a:r>
          </a:p>
        </p:txBody>
      </p:sp>
      <p:sp>
        <p:nvSpPr>
          <p:cNvPr id="5" name="TextBox 4">
            <a:extLst>
              <a:ext uri="{FF2B5EF4-FFF2-40B4-BE49-F238E27FC236}">
                <a16:creationId xmlns:a16="http://schemas.microsoft.com/office/drawing/2014/main" id="{16A90C29-2919-4B8F-A6BA-F487A1FD671A}"/>
              </a:ext>
            </a:extLst>
          </p:cNvPr>
          <p:cNvSpPr txBox="1"/>
          <p:nvPr/>
        </p:nvSpPr>
        <p:spPr>
          <a:xfrm>
            <a:off x="8304362" y="2373701"/>
            <a:ext cx="2743200"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dirty="0">
                <a:solidFill>
                  <a:schemeClr val="bg1"/>
                </a:solidFill>
                <a:cs typeface="Calibri"/>
              </a:rPr>
              <a:t>80%</a:t>
            </a:r>
          </a:p>
        </p:txBody>
      </p:sp>
      <p:sp>
        <p:nvSpPr>
          <p:cNvPr id="31" name="TextBox 30">
            <a:extLst>
              <a:ext uri="{FF2B5EF4-FFF2-40B4-BE49-F238E27FC236}">
                <a16:creationId xmlns:a16="http://schemas.microsoft.com/office/drawing/2014/main" id="{62A3094E-C063-4EF5-99C6-5838E2A49782}"/>
              </a:ext>
            </a:extLst>
          </p:cNvPr>
          <p:cNvSpPr txBox="1"/>
          <p:nvPr/>
        </p:nvSpPr>
        <p:spPr>
          <a:xfrm>
            <a:off x="7864413" y="3617340"/>
            <a:ext cx="3393056"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bg1"/>
                </a:solidFill>
              </a:rPr>
              <a:t>of convictions went</a:t>
            </a:r>
            <a:r>
              <a:rPr lang="en-US" b="1" dirty="0">
                <a:solidFill>
                  <a:schemeClr val="bg1"/>
                </a:solidFill>
                <a:cs typeface="Calibri"/>
              </a:rPr>
              <a:t> to individuals who were first convicted before the age of 20 </a:t>
            </a:r>
            <a:endParaRPr lang="en-US">
              <a:solidFill>
                <a:schemeClr val="bg1"/>
              </a:solidFill>
              <a:cs typeface="Calibri"/>
            </a:endParaRPr>
          </a:p>
        </p:txBody>
      </p:sp>
      <p:sp>
        <p:nvSpPr>
          <p:cNvPr id="8" name="Rectangle 7">
            <a:extLst>
              <a:ext uri="{FF2B5EF4-FFF2-40B4-BE49-F238E27FC236}">
                <a16:creationId xmlns:a16="http://schemas.microsoft.com/office/drawing/2014/main" id="{38CA3C2F-9E98-4DF5-B0F2-5DA4D99E3E9D}"/>
              </a:ext>
            </a:extLst>
          </p:cNvPr>
          <p:cNvSpPr/>
          <p:nvPr/>
        </p:nvSpPr>
        <p:spPr>
          <a:xfrm>
            <a:off x="9775166" y="6363829"/>
            <a:ext cx="1905000" cy="29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98295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A5C0893-8C96-4D16-BB97-8CC36AE60663}"/>
              </a:ext>
            </a:extLst>
          </p:cNvPr>
          <p:cNvSpPr/>
          <p:nvPr/>
        </p:nvSpPr>
        <p:spPr>
          <a:xfrm>
            <a:off x="5753818" y="5221856"/>
            <a:ext cx="5975230" cy="612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A15C97-2D5A-4413-8D58-2C48AB9E7AEF}"/>
              </a:ext>
            </a:extLst>
          </p:cNvPr>
          <p:cNvSpPr/>
          <p:nvPr/>
        </p:nvSpPr>
        <p:spPr>
          <a:xfrm>
            <a:off x="5753818" y="2260120"/>
            <a:ext cx="5975229" cy="2912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86930131-85DB-4254-91C8-06F123D9E86F}"/>
              </a:ext>
            </a:extLst>
          </p:cNvPr>
          <p:cNvSpPr>
            <a:spLocks noGrp="1"/>
          </p:cNvSpPr>
          <p:nvPr>
            <p:ph type="ftr" sz="quarter" idx="11"/>
          </p:nvPr>
        </p:nvSpPr>
        <p:spPr/>
        <p:txBody>
          <a:bodyPr/>
          <a:lstStyle/>
          <a:p>
            <a:endParaRPr lang="en-US"/>
          </a:p>
        </p:txBody>
      </p:sp>
      <p:sp>
        <p:nvSpPr>
          <p:cNvPr id="3" name="Subtitle 2">
            <a:extLst>
              <a:ext uri="{FF2B5EF4-FFF2-40B4-BE49-F238E27FC236}">
                <a16:creationId xmlns:a16="http://schemas.microsoft.com/office/drawing/2014/main" id="{59456B72-5542-4B37-AB73-F25E3FD39FE6}"/>
              </a:ext>
            </a:extLst>
          </p:cNvPr>
          <p:cNvSpPr>
            <a:spLocks noGrp="1"/>
          </p:cNvSpPr>
          <p:nvPr>
            <p:ph type="subTitle" idx="1"/>
          </p:nvPr>
        </p:nvSpPr>
        <p:spPr>
          <a:xfrm>
            <a:off x="882396" y="3648663"/>
            <a:ext cx="4732592" cy="640778"/>
          </a:xfrm>
        </p:spPr>
        <p:txBody>
          <a:bodyPr vert="horz" lIns="91440" tIns="45720" rIns="91440" bIns="45720" rtlCol="0" anchor="t">
            <a:normAutofit fontScale="85000" lnSpcReduction="10000"/>
          </a:bodyPr>
          <a:lstStyle/>
          <a:p>
            <a:r>
              <a:rPr lang="en-US"/>
              <a:t>Most people stop offending quickly, and </a:t>
            </a:r>
            <a:r>
              <a:rPr lang="en-US" dirty="0"/>
              <a:t>those who persist commit fewer offences over time.</a:t>
            </a:r>
          </a:p>
        </p:txBody>
      </p:sp>
      <p:sp>
        <p:nvSpPr>
          <p:cNvPr id="4" name="Title 3">
            <a:extLst>
              <a:ext uri="{FF2B5EF4-FFF2-40B4-BE49-F238E27FC236}">
                <a16:creationId xmlns:a16="http://schemas.microsoft.com/office/drawing/2014/main" id="{912ADCD2-E008-406C-81A2-7EB886CFF566}"/>
              </a:ext>
            </a:extLst>
          </p:cNvPr>
          <p:cNvSpPr>
            <a:spLocks noGrp="1"/>
          </p:cNvSpPr>
          <p:nvPr>
            <p:ph type="title"/>
          </p:nvPr>
        </p:nvSpPr>
        <p:spPr>
          <a:xfrm>
            <a:off x="465826" y="-709651"/>
            <a:ext cx="11059063" cy="2903550"/>
          </a:xfrm>
        </p:spPr>
        <p:txBody>
          <a:bodyPr/>
          <a:lstStyle/>
          <a:p>
            <a:r>
              <a:rPr lang="en-US" dirty="0"/>
              <a:t>The data shows that desistance, </a:t>
            </a:r>
            <a:br>
              <a:rPr lang="en-US" dirty="0"/>
            </a:br>
            <a:r>
              <a:rPr lang="en-US"/>
              <a:t>not escalation, </a:t>
            </a:r>
            <a:br>
              <a:rPr lang="en-US" dirty="0"/>
            </a:br>
            <a:r>
              <a:rPr lang="en-US"/>
              <a:t>is the norm.</a:t>
            </a:r>
          </a:p>
        </p:txBody>
      </p:sp>
      <p:sp>
        <p:nvSpPr>
          <p:cNvPr id="6" name="Rectangle 5">
            <a:extLst>
              <a:ext uri="{FF2B5EF4-FFF2-40B4-BE49-F238E27FC236}">
                <a16:creationId xmlns:a16="http://schemas.microsoft.com/office/drawing/2014/main" id="{21CDFCBC-1220-4F1E-91EC-6D1BA5B0C0B3}"/>
              </a:ext>
            </a:extLst>
          </p:cNvPr>
          <p:cNvSpPr/>
          <p:nvPr/>
        </p:nvSpPr>
        <p:spPr>
          <a:xfrm>
            <a:off x="333555" y="6271403"/>
            <a:ext cx="11323607" cy="483079"/>
          </a:xfrm>
          <a:prstGeom prst="rect">
            <a:avLst/>
          </a:prstGeom>
          <a:solidFill>
            <a:srgbClr val="3A7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a:extLst>
              <a:ext uri="{FF2B5EF4-FFF2-40B4-BE49-F238E27FC236}">
                <a16:creationId xmlns:a16="http://schemas.microsoft.com/office/drawing/2014/main" id="{C87E3408-87B7-47BB-9066-2854A3D10269}"/>
              </a:ext>
            </a:extLst>
          </p:cNvPr>
          <p:cNvPicPr>
            <a:picLocks noChangeAspect="1"/>
          </p:cNvPicPr>
          <p:nvPr/>
        </p:nvPicPr>
        <p:blipFill>
          <a:blip r:embed="rId2"/>
          <a:stretch>
            <a:fillRect/>
          </a:stretch>
        </p:blipFill>
        <p:spPr>
          <a:xfrm>
            <a:off x="5759570" y="2243924"/>
            <a:ext cx="5992483" cy="3247171"/>
          </a:xfrm>
          <a:prstGeom prst="rect">
            <a:avLst/>
          </a:prstGeom>
        </p:spPr>
      </p:pic>
      <p:sp>
        <p:nvSpPr>
          <p:cNvPr id="11" name="TextBox 10">
            <a:extLst>
              <a:ext uri="{FF2B5EF4-FFF2-40B4-BE49-F238E27FC236}">
                <a16:creationId xmlns:a16="http://schemas.microsoft.com/office/drawing/2014/main" id="{F82F15A0-86DD-4B25-945C-86C6A5DAAD48}"/>
              </a:ext>
            </a:extLst>
          </p:cNvPr>
          <p:cNvSpPr txBox="1"/>
          <p:nvPr/>
        </p:nvSpPr>
        <p:spPr>
          <a:xfrm>
            <a:off x="8649418" y="3020682"/>
            <a:ext cx="274320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t>Criminal career finished</a:t>
            </a:r>
          </a:p>
        </p:txBody>
      </p:sp>
      <p:sp>
        <p:nvSpPr>
          <p:cNvPr id="12" name="TextBox 11">
            <a:extLst>
              <a:ext uri="{FF2B5EF4-FFF2-40B4-BE49-F238E27FC236}">
                <a16:creationId xmlns:a16="http://schemas.microsoft.com/office/drawing/2014/main" id="{2639AEBE-3E73-4CEC-ADE3-7B8F50789327}"/>
              </a:ext>
            </a:extLst>
          </p:cNvPr>
          <p:cNvSpPr txBox="1"/>
          <p:nvPr/>
        </p:nvSpPr>
        <p:spPr>
          <a:xfrm>
            <a:off x="5529531" y="4659701"/>
            <a:ext cx="2743200"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t>Criminal career yet to start</a:t>
            </a:r>
            <a:endParaRPr lang="en-US" sz="1400" b="1">
              <a:cs typeface="Calibri"/>
            </a:endParaRPr>
          </a:p>
          <a:p>
            <a:pPr algn="ctr"/>
            <a:r>
              <a:rPr lang="en-US" sz="1400">
                <a:cs typeface="Calibri"/>
              </a:rPr>
              <a:t>Population: 10,000</a:t>
            </a:r>
            <a:endParaRPr lang="en-US" sz="1400" dirty="0">
              <a:cs typeface="Calibri"/>
            </a:endParaRPr>
          </a:p>
        </p:txBody>
      </p:sp>
      <p:sp>
        <p:nvSpPr>
          <p:cNvPr id="13" name="TextBox 12">
            <a:extLst>
              <a:ext uri="{FF2B5EF4-FFF2-40B4-BE49-F238E27FC236}">
                <a16:creationId xmlns:a16="http://schemas.microsoft.com/office/drawing/2014/main" id="{6A99CB08-F21A-46D2-880A-5466372CFD98}"/>
              </a:ext>
            </a:extLst>
          </p:cNvPr>
          <p:cNvSpPr txBox="1"/>
          <p:nvPr/>
        </p:nvSpPr>
        <p:spPr>
          <a:xfrm>
            <a:off x="7182926" y="3883323"/>
            <a:ext cx="274320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bg1"/>
                </a:solidFill>
              </a:rPr>
              <a:t>Criminal career underway</a:t>
            </a:r>
            <a:endParaRPr lang="en-US" sz="1400" b="1">
              <a:solidFill>
                <a:schemeClr val="bg1"/>
              </a:solidFill>
              <a:cs typeface="Calibri"/>
            </a:endParaRPr>
          </a:p>
        </p:txBody>
      </p:sp>
      <p:sp>
        <p:nvSpPr>
          <p:cNvPr id="14" name="TextBox 13">
            <a:extLst>
              <a:ext uri="{FF2B5EF4-FFF2-40B4-BE49-F238E27FC236}">
                <a16:creationId xmlns:a16="http://schemas.microsoft.com/office/drawing/2014/main" id="{0A50D825-521B-47B4-B3F0-1D395AA9718E}"/>
              </a:ext>
            </a:extLst>
          </p:cNvPr>
          <p:cNvSpPr txBox="1"/>
          <p:nvPr/>
        </p:nvSpPr>
        <p:spPr>
          <a:xfrm>
            <a:off x="7283568" y="5479210"/>
            <a:ext cx="274320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t>Age</a:t>
            </a:r>
            <a:endParaRPr lang="en-US"/>
          </a:p>
        </p:txBody>
      </p:sp>
    </p:spTree>
    <p:extLst>
      <p:ext uri="{BB962C8B-B14F-4D97-AF65-F5344CB8AC3E}">
        <p14:creationId xmlns:p14="http://schemas.microsoft.com/office/powerpoint/2010/main" val="358086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010"/>
            <a:ext cx="10972800" cy="1760220"/>
          </a:xfrm>
        </p:spPr>
        <p:txBody>
          <a:bodyPr/>
          <a:lstStyle/>
          <a:p>
            <a:r>
              <a:rPr lang="en-US" dirty="0"/>
              <a:t>United Kingdom: Initial Context</a:t>
            </a:r>
          </a:p>
        </p:txBody>
      </p:sp>
      <p:pic>
        <p:nvPicPr>
          <p:cNvPr id="7" name="Picture 6">
            <a:extLst>
              <a:ext uri="{FF2B5EF4-FFF2-40B4-BE49-F238E27FC236}">
                <a16:creationId xmlns:a16="http://schemas.microsoft.com/office/drawing/2014/main" id="{AF81A2B7-82EA-4FD3-8362-829E80A68948}"/>
              </a:ext>
            </a:extLst>
          </p:cNvPr>
          <p:cNvPicPr>
            <a:picLocks noChangeAspect="1"/>
          </p:cNvPicPr>
          <p:nvPr/>
        </p:nvPicPr>
        <p:blipFill>
          <a:blip r:embed="rId2"/>
          <a:stretch>
            <a:fillRect/>
          </a:stretch>
        </p:blipFill>
        <p:spPr>
          <a:xfrm>
            <a:off x="220793" y="1850877"/>
            <a:ext cx="6075232" cy="4460239"/>
          </a:xfrm>
          <a:prstGeom prst="rect">
            <a:avLst/>
          </a:prstGeom>
        </p:spPr>
      </p:pic>
      <p:pic>
        <p:nvPicPr>
          <p:cNvPr id="17" name="Picture 16">
            <a:extLst>
              <a:ext uri="{FF2B5EF4-FFF2-40B4-BE49-F238E27FC236}">
                <a16:creationId xmlns:a16="http://schemas.microsoft.com/office/drawing/2014/main" id="{934948D5-2FEC-41E9-9122-2347511492BD}"/>
              </a:ext>
            </a:extLst>
          </p:cNvPr>
          <p:cNvPicPr>
            <a:picLocks noChangeAspect="1"/>
          </p:cNvPicPr>
          <p:nvPr/>
        </p:nvPicPr>
        <p:blipFill>
          <a:blip r:embed="rId3"/>
          <a:stretch>
            <a:fillRect/>
          </a:stretch>
        </p:blipFill>
        <p:spPr>
          <a:xfrm>
            <a:off x="1155533" y="6481783"/>
            <a:ext cx="11601830" cy="461941"/>
          </a:xfrm>
          <a:prstGeom prst="rect">
            <a:avLst/>
          </a:prstGeom>
        </p:spPr>
      </p:pic>
      <p:pic>
        <p:nvPicPr>
          <p:cNvPr id="19" name="Picture 18">
            <a:extLst>
              <a:ext uri="{FF2B5EF4-FFF2-40B4-BE49-F238E27FC236}">
                <a16:creationId xmlns:a16="http://schemas.microsoft.com/office/drawing/2014/main" id="{02786F3A-87EB-4889-8C9B-24A364ADA8E7}"/>
              </a:ext>
            </a:extLst>
          </p:cNvPr>
          <p:cNvPicPr>
            <a:picLocks noChangeAspect="1"/>
          </p:cNvPicPr>
          <p:nvPr/>
        </p:nvPicPr>
        <p:blipFill>
          <a:blip r:embed="rId4"/>
          <a:stretch>
            <a:fillRect/>
          </a:stretch>
        </p:blipFill>
        <p:spPr>
          <a:xfrm>
            <a:off x="6370342" y="1850877"/>
            <a:ext cx="5903273" cy="4178448"/>
          </a:xfrm>
          <a:prstGeom prst="rect">
            <a:avLst/>
          </a:prstGeom>
        </p:spPr>
      </p:pic>
    </p:spTree>
    <p:extLst>
      <p:ext uri="{BB962C8B-B14F-4D97-AF65-F5344CB8AC3E}">
        <p14:creationId xmlns:p14="http://schemas.microsoft.com/office/powerpoint/2010/main" val="205767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5E824F7B-ACF4-4BA2-BD90-EFBCD9B276CC}"/>
              </a:ext>
            </a:extLst>
          </p:cNvPr>
          <p:cNvSpPr/>
          <p:nvPr/>
        </p:nvSpPr>
        <p:spPr>
          <a:xfrm>
            <a:off x="8442386" y="1756912"/>
            <a:ext cx="3746739" cy="374673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9DB5F4-1F5C-435B-A66E-AC2E6EF0E72B}"/>
              </a:ext>
            </a:extLst>
          </p:cNvPr>
          <p:cNvSpPr/>
          <p:nvPr/>
        </p:nvSpPr>
        <p:spPr>
          <a:xfrm>
            <a:off x="895709" y="6369580"/>
            <a:ext cx="1905000" cy="29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Rectangle 1">
            <a:extLst>
              <a:ext uri="{FF2B5EF4-FFF2-40B4-BE49-F238E27FC236}">
                <a16:creationId xmlns:a16="http://schemas.microsoft.com/office/drawing/2014/main" id="{F7EC9F35-449C-4CA4-A92D-A6199D2E4100}"/>
              </a:ext>
            </a:extLst>
          </p:cNvPr>
          <p:cNvSpPr/>
          <p:nvPr/>
        </p:nvSpPr>
        <p:spPr>
          <a:xfrm rot="5400000" flipH="1">
            <a:off x="4310332" y="-1531188"/>
            <a:ext cx="393939" cy="722606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889E249-3BCE-412A-805A-F67176443345}"/>
              </a:ext>
            </a:extLst>
          </p:cNvPr>
          <p:cNvSpPr/>
          <p:nvPr/>
        </p:nvSpPr>
        <p:spPr>
          <a:xfrm rot="5400000" flipH="1">
            <a:off x="1168879" y="1603914"/>
            <a:ext cx="393939" cy="957532"/>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6E9F24-2879-48E1-A6FD-37D1D7B2800E}"/>
              </a:ext>
            </a:extLst>
          </p:cNvPr>
          <p:cNvSpPr/>
          <p:nvPr/>
        </p:nvSpPr>
        <p:spPr>
          <a:xfrm rot="5400000" flipH="1">
            <a:off x="4303143" y="-1025105"/>
            <a:ext cx="408317" cy="722606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B1D8DBA-E343-43A4-8D80-9F828065D6F9}"/>
              </a:ext>
            </a:extLst>
          </p:cNvPr>
          <p:cNvSpPr/>
          <p:nvPr/>
        </p:nvSpPr>
        <p:spPr>
          <a:xfrm rot="5400000" flipH="1">
            <a:off x="4303142" y="-478767"/>
            <a:ext cx="408317" cy="722606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2AAD86-7EE8-493A-A2E9-3E78D5BEFA06}"/>
              </a:ext>
            </a:extLst>
          </p:cNvPr>
          <p:cNvSpPr/>
          <p:nvPr/>
        </p:nvSpPr>
        <p:spPr>
          <a:xfrm rot="5400000" flipH="1">
            <a:off x="2002765" y="1275269"/>
            <a:ext cx="408317" cy="2625305"/>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E4A47A-4666-49EE-8E9B-E4ACE524BD91}"/>
              </a:ext>
            </a:extLst>
          </p:cNvPr>
          <p:cNvSpPr/>
          <p:nvPr/>
        </p:nvSpPr>
        <p:spPr>
          <a:xfrm rot="5400000" flipH="1">
            <a:off x="2369386" y="1454985"/>
            <a:ext cx="408317" cy="335855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7B5DAD5-2EFC-4983-B77A-9DA16C891712}"/>
              </a:ext>
            </a:extLst>
          </p:cNvPr>
          <p:cNvSpPr txBox="1"/>
          <p:nvPr/>
        </p:nvSpPr>
        <p:spPr>
          <a:xfrm>
            <a:off x="971910" y="1899250"/>
            <a:ext cx="3361426"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a:solidFill>
                  <a:schemeClr val="bg1"/>
                </a:solidFill>
              </a:rPr>
              <a:t>13%</a:t>
            </a:r>
            <a:r>
              <a:rPr lang="en-US">
                <a:cs typeface="Calibri"/>
              </a:rPr>
              <a:t> of the general population</a:t>
            </a:r>
            <a:endParaRPr lang="en-US"/>
          </a:p>
        </p:txBody>
      </p:sp>
      <p:sp>
        <p:nvSpPr>
          <p:cNvPr id="18" name="TextBox 17">
            <a:extLst>
              <a:ext uri="{FF2B5EF4-FFF2-40B4-BE49-F238E27FC236}">
                <a16:creationId xmlns:a16="http://schemas.microsoft.com/office/drawing/2014/main" id="{1BAFB7F6-8090-4D3F-A8BF-D93F4C38D989}"/>
              </a:ext>
            </a:extLst>
          </p:cNvPr>
          <p:cNvSpPr txBox="1"/>
          <p:nvPr/>
        </p:nvSpPr>
        <p:spPr>
          <a:xfrm>
            <a:off x="2740324" y="2416834"/>
            <a:ext cx="3361426"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a:solidFill>
                  <a:schemeClr val="bg1"/>
                </a:solidFill>
                <a:cs typeface="Calibri"/>
              </a:rPr>
              <a:t>36%</a:t>
            </a:r>
            <a:r>
              <a:rPr lang="en-US" b="1" dirty="0">
                <a:cs typeface="Calibri"/>
              </a:rPr>
              <a:t> </a:t>
            </a:r>
            <a:r>
              <a:rPr lang="en-US">
                <a:cs typeface="Calibri"/>
              </a:rPr>
              <a:t>of people charged in court</a:t>
            </a:r>
            <a:endParaRPr lang="en-US"/>
          </a:p>
        </p:txBody>
      </p:sp>
      <p:sp>
        <p:nvSpPr>
          <p:cNvPr id="19" name="TextBox 18">
            <a:extLst>
              <a:ext uri="{FF2B5EF4-FFF2-40B4-BE49-F238E27FC236}">
                <a16:creationId xmlns:a16="http://schemas.microsoft.com/office/drawing/2014/main" id="{3727139A-DC46-48F7-8215-B7B60D272B39}"/>
              </a:ext>
            </a:extLst>
          </p:cNvPr>
          <p:cNvSpPr txBox="1"/>
          <p:nvPr/>
        </p:nvSpPr>
        <p:spPr>
          <a:xfrm>
            <a:off x="2999118" y="2991929"/>
            <a:ext cx="3361426"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a:solidFill>
                  <a:schemeClr val="bg1"/>
                </a:solidFill>
              </a:rPr>
              <a:t>46</a:t>
            </a:r>
            <a:r>
              <a:rPr lang="en-US" b="1">
                <a:solidFill>
                  <a:schemeClr val="bg1"/>
                </a:solidFill>
                <a:cs typeface="Calibri"/>
              </a:rPr>
              <a:t>%</a:t>
            </a:r>
            <a:r>
              <a:rPr lang="en-US" dirty="0">
                <a:solidFill>
                  <a:schemeClr val="bg1"/>
                </a:solidFill>
                <a:cs typeface="Calibri"/>
              </a:rPr>
              <a:t> </a:t>
            </a:r>
            <a:r>
              <a:rPr lang="en-US">
                <a:cs typeface="Calibri"/>
              </a:rPr>
              <a:t>of people imprisoned</a:t>
            </a:r>
            <a:endParaRPr lang="en-US"/>
          </a:p>
        </p:txBody>
      </p:sp>
      <p:sp>
        <p:nvSpPr>
          <p:cNvPr id="22" name="TextBox 21">
            <a:extLst>
              <a:ext uri="{FF2B5EF4-FFF2-40B4-BE49-F238E27FC236}">
                <a16:creationId xmlns:a16="http://schemas.microsoft.com/office/drawing/2014/main" id="{9E8C40E8-829A-42CA-8FA2-C6A40392F3EA}"/>
              </a:ext>
            </a:extLst>
          </p:cNvPr>
          <p:cNvSpPr txBox="1"/>
          <p:nvPr/>
        </p:nvSpPr>
        <p:spPr>
          <a:xfrm>
            <a:off x="2142226" y="3444816"/>
            <a:ext cx="60960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b="1" dirty="0">
                <a:solidFill>
                  <a:srgbClr val="C00000"/>
                </a:solidFill>
                <a:cs typeface="Calibri"/>
              </a:rPr>
              <a:t>have a traumatic brain injury recorded in </a:t>
            </a:r>
            <a:r>
              <a:rPr lang="en-US" sz="1600" b="1" err="1">
                <a:solidFill>
                  <a:srgbClr val="C00000"/>
                </a:solidFill>
                <a:cs typeface="Calibri"/>
              </a:rPr>
              <a:t>hospitalisation</a:t>
            </a:r>
            <a:r>
              <a:rPr lang="en-US" sz="1600" b="1" dirty="0">
                <a:solidFill>
                  <a:srgbClr val="C00000"/>
                </a:solidFill>
                <a:cs typeface="Calibri"/>
              </a:rPr>
              <a:t> or ACC claims data.</a:t>
            </a:r>
          </a:p>
        </p:txBody>
      </p:sp>
      <p:sp>
        <p:nvSpPr>
          <p:cNvPr id="5" name="Rectangle 4">
            <a:extLst>
              <a:ext uri="{FF2B5EF4-FFF2-40B4-BE49-F238E27FC236}">
                <a16:creationId xmlns:a16="http://schemas.microsoft.com/office/drawing/2014/main" id="{C347CE65-47B1-4C55-B03D-01C0425741F3}"/>
              </a:ext>
            </a:extLst>
          </p:cNvPr>
          <p:cNvSpPr/>
          <p:nvPr/>
        </p:nvSpPr>
        <p:spPr>
          <a:xfrm rot="5400000" flipH="1">
            <a:off x="4325427" y="1196077"/>
            <a:ext cx="422694" cy="71397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ED5AB9-7430-48EA-BDF1-4E7CC23B914E}"/>
              </a:ext>
            </a:extLst>
          </p:cNvPr>
          <p:cNvSpPr/>
          <p:nvPr/>
        </p:nvSpPr>
        <p:spPr>
          <a:xfrm rot="5400000" flipH="1">
            <a:off x="4327345" y="1806396"/>
            <a:ext cx="422694" cy="71397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596A24-6C0E-408A-AFEE-A881C8B40BE0}"/>
              </a:ext>
            </a:extLst>
          </p:cNvPr>
          <p:cNvSpPr/>
          <p:nvPr/>
        </p:nvSpPr>
        <p:spPr>
          <a:xfrm rot="5400000" flipH="1">
            <a:off x="3377839" y="2130965"/>
            <a:ext cx="422694" cy="52561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A1910A-8CE4-4FA7-8E03-4C6685326725}"/>
              </a:ext>
            </a:extLst>
          </p:cNvPr>
          <p:cNvSpPr/>
          <p:nvPr/>
        </p:nvSpPr>
        <p:spPr>
          <a:xfrm rot="5400000" flipH="1">
            <a:off x="2822874" y="3316138"/>
            <a:ext cx="422694" cy="41195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B0B7E8-3975-4CA7-8129-FAA7322832A9}"/>
              </a:ext>
            </a:extLst>
          </p:cNvPr>
          <p:cNvSpPr/>
          <p:nvPr/>
        </p:nvSpPr>
        <p:spPr>
          <a:xfrm rot="5400000" flipH="1">
            <a:off x="2031280" y="3470454"/>
            <a:ext cx="422694" cy="25882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B4CC5E-01AB-4DC3-B6D9-E168B60D0D0A}"/>
              </a:ext>
            </a:extLst>
          </p:cNvPr>
          <p:cNvSpPr/>
          <p:nvPr/>
        </p:nvSpPr>
        <p:spPr>
          <a:xfrm rot="5400000" flipH="1">
            <a:off x="1583066" y="4553309"/>
            <a:ext cx="422694" cy="16523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F25DD7E-CF9F-4091-8CD6-849F2CC0687B}"/>
              </a:ext>
            </a:extLst>
          </p:cNvPr>
          <p:cNvSpPr txBox="1"/>
          <p:nvPr/>
        </p:nvSpPr>
        <p:spPr>
          <a:xfrm>
            <a:off x="905773" y="4034287"/>
            <a:ext cx="734683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000000"/>
                </a:solidFill>
                <a:cs typeface="Calibri"/>
              </a:rPr>
              <a:t>Offenders with a recorded traumatic brain injury were more likely to have committed </a:t>
            </a:r>
            <a:r>
              <a:rPr lang="en-US" sz="1600" b="1" dirty="0">
                <a:solidFill>
                  <a:srgbClr val="000000"/>
                </a:solidFill>
                <a:cs typeface="Calibri"/>
              </a:rPr>
              <a:t>violent or sexual </a:t>
            </a:r>
            <a:r>
              <a:rPr lang="en-US" sz="1600" dirty="0">
                <a:solidFill>
                  <a:srgbClr val="000000"/>
                </a:solidFill>
                <a:cs typeface="Calibri"/>
              </a:rPr>
              <a:t>offences...</a:t>
            </a:r>
          </a:p>
        </p:txBody>
      </p:sp>
      <p:sp>
        <p:nvSpPr>
          <p:cNvPr id="29" name="TextBox 28">
            <a:extLst>
              <a:ext uri="{FF2B5EF4-FFF2-40B4-BE49-F238E27FC236}">
                <a16:creationId xmlns:a16="http://schemas.microsoft.com/office/drawing/2014/main" id="{D45AAE69-816E-48C2-86E4-BA0516F8047C}"/>
              </a:ext>
            </a:extLst>
          </p:cNvPr>
          <p:cNvSpPr txBox="1"/>
          <p:nvPr/>
        </p:nvSpPr>
        <p:spPr>
          <a:xfrm>
            <a:off x="2142226" y="5601419"/>
            <a:ext cx="6096000"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solidFill>
                  <a:srgbClr val="000000"/>
                </a:solidFill>
                <a:cs typeface="Calibri"/>
              </a:rPr>
              <a:t>… than offenders who had not.</a:t>
            </a:r>
          </a:p>
        </p:txBody>
      </p:sp>
      <p:sp>
        <p:nvSpPr>
          <p:cNvPr id="30" name="TextBox 29">
            <a:extLst>
              <a:ext uri="{FF2B5EF4-FFF2-40B4-BE49-F238E27FC236}">
                <a16:creationId xmlns:a16="http://schemas.microsoft.com/office/drawing/2014/main" id="{9CDDBCE1-2564-46B1-87F5-3D0272C5F577}"/>
              </a:ext>
            </a:extLst>
          </p:cNvPr>
          <p:cNvSpPr txBox="1"/>
          <p:nvPr/>
        </p:nvSpPr>
        <p:spPr>
          <a:xfrm>
            <a:off x="1374476" y="4602193"/>
            <a:ext cx="119044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solidFill>
                  <a:schemeClr val="bg1"/>
                </a:solidFill>
              </a:rPr>
              <a:t>37%</a:t>
            </a:r>
            <a:endParaRPr lang="en-US" dirty="0"/>
          </a:p>
        </p:txBody>
      </p:sp>
      <p:sp>
        <p:nvSpPr>
          <p:cNvPr id="31" name="TextBox 30">
            <a:extLst>
              <a:ext uri="{FF2B5EF4-FFF2-40B4-BE49-F238E27FC236}">
                <a16:creationId xmlns:a16="http://schemas.microsoft.com/office/drawing/2014/main" id="{CE1DF5B4-6F89-4A40-92A7-E2E2EAECDB6E}"/>
              </a:ext>
            </a:extLst>
          </p:cNvPr>
          <p:cNvSpPr txBox="1"/>
          <p:nvPr/>
        </p:nvSpPr>
        <p:spPr>
          <a:xfrm>
            <a:off x="3818626" y="4573438"/>
            <a:ext cx="119044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solidFill>
                  <a:schemeClr val="bg1"/>
                </a:solidFill>
              </a:rPr>
              <a:t>38%</a:t>
            </a:r>
            <a:endParaRPr lang="en-US" dirty="0">
              <a:solidFill>
                <a:schemeClr val="bg1"/>
              </a:solidFill>
            </a:endParaRPr>
          </a:p>
        </p:txBody>
      </p:sp>
      <p:sp>
        <p:nvSpPr>
          <p:cNvPr id="32" name="TextBox 31">
            <a:extLst>
              <a:ext uri="{FF2B5EF4-FFF2-40B4-BE49-F238E27FC236}">
                <a16:creationId xmlns:a16="http://schemas.microsoft.com/office/drawing/2014/main" id="{C21101AB-D25A-4047-B811-17E242C572D8}"/>
              </a:ext>
            </a:extLst>
          </p:cNvPr>
          <p:cNvSpPr txBox="1"/>
          <p:nvPr/>
        </p:nvSpPr>
        <p:spPr>
          <a:xfrm>
            <a:off x="6162136" y="4602193"/>
            <a:ext cx="119044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solidFill>
                  <a:schemeClr val="bg1"/>
                </a:solidFill>
              </a:rPr>
              <a:t>27%</a:t>
            </a:r>
            <a:endParaRPr lang="en-US" dirty="0">
              <a:solidFill>
                <a:schemeClr val="bg1"/>
              </a:solidFill>
            </a:endParaRPr>
          </a:p>
        </p:txBody>
      </p:sp>
      <p:sp>
        <p:nvSpPr>
          <p:cNvPr id="33" name="TextBox 32">
            <a:extLst>
              <a:ext uri="{FF2B5EF4-FFF2-40B4-BE49-F238E27FC236}">
                <a16:creationId xmlns:a16="http://schemas.microsoft.com/office/drawing/2014/main" id="{530363BD-07D6-4FDA-A1C2-986F12DD648F}"/>
              </a:ext>
            </a:extLst>
          </p:cNvPr>
          <p:cNvSpPr txBox="1"/>
          <p:nvPr/>
        </p:nvSpPr>
        <p:spPr>
          <a:xfrm>
            <a:off x="856890" y="5191664"/>
            <a:ext cx="119044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solidFill>
                  <a:schemeClr val="bg1"/>
                </a:solidFill>
              </a:rPr>
              <a:t>23%</a:t>
            </a:r>
            <a:endParaRPr lang="en-US" dirty="0">
              <a:solidFill>
                <a:schemeClr val="bg1"/>
              </a:solidFill>
            </a:endParaRPr>
          </a:p>
        </p:txBody>
      </p:sp>
      <p:sp>
        <p:nvSpPr>
          <p:cNvPr id="34" name="TextBox 33">
            <a:extLst>
              <a:ext uri="{FF2B5EF4-FFF2-40B4-BE49-F238E27FC236}">
                <a16:creationId xmlns:a16="http://schemas.microsoft.com/office/drawing/2014/main" id="{7CB5C7B8-D5C3-49D7-A7E7-A28CBD878708}"/>
              </a:ext>
            </a:extLst>
          </p:cNvPr>
          <p:cNvSpPr txBox="1"/>
          <p:nvPr/>
        </p:nvSpPr>
        <p:spPr>
          <a:xfrm>
            <a:off x="2898475" y="5191664"/>
            <a:ext cx="119044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solidFill>
                  <a:schemeClr val="bg1"/>
                </a:solidFill>
              </a:rPr>
              <a:t>35%</a:t>
            </a:r>
            <a:endParaRPr lang="en-US" dirty="0">
              <a:solidFill>
                <a:schemeClr val="bg1"/>
              </a:solidFill>
            </a:endParaRPr>
          </a:p>
        </p:txBody>
      </p:sp>
      <p:sp>
        <p:nvSpPr>
          <p:cNvPr id="35" name="TextBox 34">
            <a:extLst>
              <a:ext uri="{FF2B5EF4-FFF2-40B4-BE49-F238E27FC236}">
                <a16:creationId xmlns:a16="http://schemas.microsoft.com/office/drawing/2014/main" id="{66FD00EF-CC1C-47FD-AC7C-4F340B4E74CF}"/>
              </a:ext>
            </a:extLst>
          </p:cNvPr>
          <p:cNvSpPr txBox="1"/>
          <p:nvPr/>
        </p:nvSpPr>
        <p:spPr>
          <a:xfrm>
            <a:off x="5644551" y="5191664"/>
            <a:ext cx="119044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solidFill>
                  <a:schemeClr val="bg1"/>
                </a:solidFill>
              </a:rPr>
              <a:t>42%</a:t>
            </a:r>
            <a:endParaRPr lang="en-US" dirty="0">
              <a:solidFill>
                <a:schemeClr val="bg1"/>
              </a:solidFill>
            </a:endParaRPr>
          </a:p>
        </p:txBody>
      </p:sp>
      <p:sp>
        <p:nvSpPr>
          <p:cNvPr id="4" name="Title 2">
            <a:extLst>
              <a:ext uri="{FF2B5EF4-FFF2-40B4-BE49-F238E27FC236}">
                <a16:creationId xmlns:a16="http://schemas.microsoft.com/office/drawing/2014/main" id="{636F2FEE-B43D-424E-9C0D-871D9A0051FB}"/>
              </a:ext>
            </a:extLst>
          </p:cNvPr>
          <p:cNvSpPr>
            <a:spLocks noGrp="1"/>
          </p:cNvSpPr>
          <p:nvPr>
            <p:ph type="title"/>
          </p:nvPr>
        </p:nvSpPr>
        <p:spPr>
          <a:xfrm>
            <a:off x="590550" y="102186"/>
            <a:ext cx="10590721" cy="533772"/>
          </a:xfrm>
        </p:spPr>
        <p:txBody>
          <a:bodyPr/>
          <a:lstStyle/>
          <a:p>
            <a:r>
              <a:rPr lang="en-US"/>
              <a:t>Seeing outside the silo</a:t>
            </a:r>
          </a:p>
        </p:txBody>
      </p:sp>
      <p:sp>
        <p:nvSpPr>
          <p:cNvPr id="36" name="TextBox 35">
            <a:extLst>
              <a:ext uri="{FF2B5EF4-FFF2-40B4-BE49-F238E27FC236}">
                <a16:creationId xmlns:a16="http://schemas.microsoft.com/office/drawing/2014/main" id="{99E3944C-5F23-4253-BD15-E4B321101A4F}"/>
              </a:ext>
            </a:extLst>
          </p:cNvPr>
          <p:cNvSpPr txBox="1"/>
          <p:nvPr/>
        </p:nvSpPr>
        <p:spPr>
          <a:xfrm>
            <a:off x="416942" y="4695646"/>
            <a:ext cx="488831"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a:cs typeface="Calibri"/>
              </a:rPr>
              <a:t>TBI</a:t>
            </a:r>
          </a:p>
        </p:txBody>
      </p:sp>
      <p:sp>
        <p:nvSpPr>
          <p:cNvPr id="37" name="TextBox 36">
            <a:extLst>
              <a:ext uri="{FF2B5EF4-FFF2-40B4-BE49-F238E27FC236}">
                <a16:creationId xmlns:a16="http://schemas.microsoft.com/office/drawing/2014/main" id="{1C950079-9053-4FA0-A879-8F2A4032B096}"/>
              </a:ext>
            </a:extLst>
          </p:cNvPr>
          <p:cNvSpPr txBox="1"/>
          <p:nvPr/>
        </p:nvSpPr>
        <p:spPr>
          <a:xfrm>
            <a:off x="57508" y="5270740"/>
            <a:ext cx="833887"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a:cs typeface="Calibri"/>
              </a:rPr>
              <a:t>No TBI</a:t>
            </a:r>
          </a:p>
        </p:txBody>
      </p:sp>
      <p:sp>
        <p:nvSpPr>
          <p:cNvPr id="15" name="TextBox 14">
            <a:extLst>
              <a:ext uri="{FF2B5EF4-FFF2-40B4-BE49-F238E27FC236}">
                <a16:creationId xmlns:a16="http://schemas.microsoft.com/office/drawing/2014/main" id="{84E41CD6-27BF-4688-AF11-71E71FEC22D5}"/>
              </a:ext>
            </a:extLst>
          </p:cNvPr>
          <p:cNvSpPr txBox="1"/>
          <p:nvPr/>
        </p:nvSpPr>
        <p:spPr>
          <a:xfrm>
            <a:off x="8620665" y="3035061"/>
            <a:ext cx="3404557"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bg1"/>
                </a:solidFill>
              </a:rPr>
              <a:t>People charged in court</a:t>
            </a:r>
            <a:r>
              <a:rPr lang="en-US" b="1" dirty="0">
                <a:solidFill>
                  <a:schemeClr val="bg1"/>
                </a:solidFill>
                <a:cs typeface="Calibri"/>
              </a:rPr>
              <a:t> </a:t>
            </a:r>
            <a:r>
              <a:rPr lang="en-US" b="1">
                <a:solidFill>
                  <a:schemeClr val="bg1"/>
                </a:solidFill>
                <a:cs typeface="Calibri"/>
              </a:rPr>
              <a:t>who had a TBI were, on average, </a:t>
            </a:r>
            <a:endParaRPr lang="en-US" b="1" dirty="0">
              <a:solidFill>
                <a:schemeClr val="bg1"/>
              </a:solidFill>
              <a:cs typeface="Calibri"/>
            </a:endParaRPr>
          </a:p>
          <a:p>
            <a:pPr algn="ctr"/>
            <a:r>
              <a:rPr lang="en-US" sz="3600" b="1">
                <a:solidFill>
                  <a:schemeClr val="bg1"/>
                </a:solidFill>
                <a:cs typeface="Calibri"/>
              </a:rPr>
              <a:t>3 years younger</a:t>
            </a:r>
            <a:r>
              <a:rPr lang="en-US" sz="3600" b="1" dirty="0">
                <a:solidFill>
                  <a:schemeClr val="bg1"/>
                </a:solidFill>
                <a:cs typeface="Calibri"/>
              </a:rPr>
              <a:t> </a:t>
            </a:r>
          </a:p>
          <a:p>
            <a:pPr algn="ctr"/>
            <a:r>
              <a:rPr lang="en-US" b="1">
                <a:solidFill>
                  <a:schemeClr val="bg1"/>
                </a:solidFill>
                <a:cs typeface="Calibri"/>
              </a:rPr>
              <a:t>at first charge</a:t>
            </a:r>
            <a:endParaRPr lang="en-US" b="1" dirty="0">
              <a:solidFill>
                <a:schemeClr val="bg1"/>
              </a:solidFill>
              <a:cs typeface="Calibri"/>
            </a:endParaRPr>
          </a:p>
        </p:txBody>
      </p:sp>
      <p:sp>
        <p:nvSpPr>
          <p:cNvPr id="20" name="TextBox 19">
            <a:extLst>
              <a:ext uri="{FF2B5EF4-FFF2-40B4-BE49-F238E27FC236}">
                <a16:creationId xmlns:a16="http://schemas.microsoft.com/office/drawing/2014/main" id="{4179D314-2C6B-490B-AFF2-81766B538A68}"/>
              </a:ext>
            </a:extLst>
          </p:cNvPr>
          <p:cNvSpPr txBox="1"/>
          <p:nvPr/>
        </p:nvSpPr>
        <p:spPr>
          <a:xfrm>
            <a:off x="661359" y="828135"/>
            <a:ext cx="10394829"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Integrated data generated insights</a:t>
            </a:r>
            <a:r>
              <a:rPr lang="en-US" sz="2400">
                <a:cs typeface="Calibri"/>
              </a:rPr>
              <a:t> into the relationship between traumatic brain injury and offending...</a:t>
            </a:r>
          </a:p>
        </p:txBody>
      </p:sp>
      <p:sp>
        <p:nvSpPr>
          <p:cNvPr id="38" name="Rectangle 37">
            <a:extLst>
              <a:ext uri="{FF2B5EF4-FFF2-40B4-BE49-F238E27FC236}">
                <a16:creationId xmlns:a16="http://schemas.microsoft.com/office/drawing/2014/main" id="{F9202914-44C3-411D-824E-2D3019DE1A48}"/>
              </a:ext>
            </a:extLst>
          </p:cNvPr>
          <p:cNvSpPr/>
          <p:nvPr/>
        </p:nvSpPr>
        <p:spPr>
          <a:xfrm rot="5400000" flipH="1">
            <a:off x="1043555" y="5943120"/>
            <a:ext cx="103607" cy="268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D49DF2E-C659-4371-AC23-B0CCFC17A5EA}"/>
              </a:ext>
            </a:extLst>
          </p:cNvPr>
          <p:cNvSpPr/>
          <p:nvPr/>
        </p:nvSpPr>
        <p:spPr>
          <a:xfrm rot="5400000" flipH="1">
            <a:off x="1045353" y="5771669"/>
            <a:ext cx="103607" cy="268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4323226-1063-4F80-A01B-C885FD604F22}"/>
              </a:ext>
            </a:extLst>
          </p:cNvPr>
          <p:cNvSpPr/>
          <p:nvPr/>
        </p:nvSpPr>
        <p:spPr>
          <a:xfrm rot="5400000" flipH="1">
            <a:off x="1042477" y="5600220"/>
            <a:ext cx="103607" cy="268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F7C048D-4F0B-45E2-95DF-178B366A3740}"/>
              </a:ext>
            </a:extLst>
          </p:cNvPr>
          <p:cNvSpPr txBox="1"/>
          <p:nvPr/>
        </p:nvSpPr>
        <p:spPr>
          <a:xfrm>
            <a:off x="1233843" y="5608876"/>
            <a:ext cx="2662688" cy="2462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cs typeface="Calibri"/>
              </a:rPr>
              <a:t>Convicted for violent or sexual offence</a:t>
            </a:r>
          </a:p>
        </p:txBody>
      </p:sp>
      <p:sp>
        <p:nvSpPr>
          <p:cNvPr id="48" name="TextBox 47">
            <a:extLst>
              <a:ext uri="{FF2B5EF4-FFF2-40B4-BE49-F238E27FC236}">
                <a16:creationId xmlns:a16="http://schemas.microsoft.com/office/drawing/2014/main" id="{DC855882-5FE3-4CD4-9C47-6E286A0ECA16}"/>
              </a:ext>
            </a:extLst>
          </p:cNvPr>
          <p:cNvSpPr txBox="1"/>
          <p:nvPr/>
        </p:nvSpPr>
        <p:spPr>
          <a:xfrm>
            <a:off x="1233843" y="5780326"/>
            <a:ext cx="2662688" cy="2462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cs typeface="Calibri"/>
              </a:rPr>
              <a:t>Convicted for other offence</a:t>
            </a:r>
          </a:p>
        </p:txBody>
      </p:sp>
      <p:sp>
        <p:nvSpPr>
          <p:cNvPr id="49" name="TextBox 48">
            <a:extLst>
              <a:ext uri="{FF2B5EF4-FFF2-40B4-BE49-F238E27FC236}">
                <a16:creationId xmlns:a16="http://schemas.microsoft.com/office/drawing/2014/main" id="{9826512D-E08D-4C9B-9583-CDA358256D37}"/>
              </a:ext>
            </a:extLst>
          </p:cNvPr>
          <p:cNvSpPr txBox="1"/>
          <p:nvPr/>
        </p:nvSpPr>
        <p:spPr>
          <a:xfrm>
            <a:off x="1238606" y="5947014"/>
            <a:ext cx="2662688" cy="2462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cs typeface="Calibri"/>
              </a:rPr>
              <a:t>Not convicted</a:t>
            </a:r>
            <a:endParaRPr lang="en-US" sz="1000"/>
          </a:p>
        </p:txBody>
      </p:sp>
    </p:spTree>
    <p:extLst>
      <p:ext uri="{BB962C8B-B14F-4D97-AF65-F5344CB8AC3E}">
        <p14:creationId xmlns:p14="http://schemas.microsoft.com/office/powerpoint/2010/main" val="3571412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BCA2-5C02-470F-A1D7-B743A5A2B9E1}"/>
              </a:ext>
            </a:extLst>
          </p:cNvPr>
          <p:cNvSpPr>
            <a:spLocks noGrp="1"/>
          </p:cNvSpPr>
          <p:nvPr>
            <p:ph type="title"/>
          </p:nvPr>
        </p:nvSpPr>
        <p:spPr>
          <a:xfrm>
            <a:off x="609600" y="0"/>
            <a:ext cx="10972800" cy="1162050"/>
          </a:xfrm>
        </p:spPr>
        <p:txBody>
          <a:bodyPr/>
          <a:lstStyle/>
          <a:p>
            <a:r>
              <a:rPr lang="en-US" dirty="0"/>
              <a:t>Lessons </a:t>
            </a:r>
          </a:p>
        </p:txBody>
      </p:sp>
      <p:sp>
        <p:nvSpPr>
          <p:cNvPr id="3" name="Content Placeholder 2">
            <a:extLst>
              <a:ext uri="{FF2B5EF4-FFF2-40B4-BE49-F238E27FC236}">
                <a16:creationId xmlns:a16="http://schemas.microsoft.com/office/drawing/2014/main" id="{1CFC5434-924F-4166-8B63-77EA7AF2C23D}"/>
              </a:ext>
            </a:extLst>
          </p:cNvPr>
          <p:cNvSpPr>
            <a:spLocks noGrp="1"/>
          </p:cNvSpPr>
          <p:nvPr>
            <p:ph idx="1"/>
          </p:nvPr>
        </p:nvSpPr>
        <p:spPr>
          <a:xfrm>
            <a:off x="609600" y="1257301"/>
            <a:ext cx="10972800" cy="5344090"/>
          </a:xfrm>
        </p:spPr>
        <p:txBody>
          <a:bodyPr>
            <a:normAutofit/>
          </a:bodyPr>
          <a:lstStyle/>
          <a:p>
            <a:pPr marL="0" indent="0">
              <a:buNone/>
            </a:pPr>
            <a:r>
              <a:rPr lang="en-US" dirty="0"/>
              <a:t>Focus on value proposition “social investment” </a:t>
            </a:r>
          </a:p>
          <a:p>
            <a:pPr marL="0" indent="0">
              <a:buNone/>
            </a:pPr>
            <a:r>
              <a:rPr lang="en-US" dirty="0"/>
              <a:t>IDI grew in response to ministry demand – </a:t>
            </a:r>
            <a:r>
              <a:rPr lang="en-US" sz="3200" dirty="0"/>
              <a:t>“</a:t>
            </a:r>
            <a:r>
              <a:rPr lang="en-NZ" dirty="0">
                <a:effectLst/>
                <a:latin typeface="Calibri" panose="020F0502020204030204" pitchFamily="34" charset="0"/>
                <a:ea typeface="Calibri" panose="020F0502020204030204" pitchFamily="34" charset="0"/>
              </a:rPr>
              <a:t>MSD only began using it about 3 or 4 years ago, and I’ll bet we’ve doubled our use in each of the last two years”</a:t>
            </a:r>
            <a:endParaRPr lang="en-US" dirty="0"/>
          </a:p>
          <a:p>
            <a:pPr marL="0" indent="0">
              <a:buNone/>
            </a:pPr>
            <a:r>
              <a:rPr lang="en-US" dirty="0"/>
              <a:t>IDI survey links to admin data important</a:t>
            </a:r>
          </a:p>
          <a:p>
            <a:pPr marL="0" indent="0">
              <a:buNone/>
            </a:pPr>
            <a:r>
              <a:rPr lang="en-US" dirty="0"/>
              <a:t>IDI analysis underpins many policy decisions in NZ</a:t>
            </a:r>
          </a:p>
          <a:p>
            <a:pPr marL="0" indent="0">
              <a:buNone/>
            </a:pPr>
            <a:r>
              <a:rPr lang="en-US" dirty="0"/>
              <a:t>Workforce capacity gap is major constraint</a:t>
            </a:r>
          </a:p>
          <a:p>
            <a:pPr marL="0" indent="0">
              <a:buNone/>
            </a:pPr>
            <a:r>
              <a:rPr lang="en-US" dirty="0"/>
              <a:t>Stats NZ compute capacity limited</a:t>
            </a:r>
          </a:p>
        </p:txBody>
      </p:sp>
      <p:pic>
        <p:nvPicPr>
          <p:cNvPr id="5" name="Picture 4">
            <a:extLst>
              <a:ext uri="{FF2B5EF4-FFF2-40B4-BE49-F238E27FC236}">
                <a16:creationId xmlns:a16="http://schemas.microsoft.com/office/drawing/2014/main" id="{93FEC0DD-F2E1-43B4-AAC5-D187E6D7EDBB}"/>
              </a:ext>
            </a:extLst>
          </p:cNvPr>
          <p:cNvPicPr>
            <a:picLocks noChangeAspect="1"/>
          </p:cNvPicPr>
          <p:nvPr/>
        </p:nvPicPr>
        <p:blipFill>
          <a:blip r:embed="rId2"/>
          <a:stretch>
            <a:fillRect/>
          </a:stretch>
        </p:blipFill>
        <p:spPr>
          <a:xfrm>
            <a:off x="7128510" y="4066851"/>
            <a:ext cx="4958715" cy="2546234"/>
          </a:xfrm>
          <a:prstGeom prst="rect">
            <a:avLst/>
          </a:prstGeom>
        </p:spPr>
      </p:pic>
      <p:pic>
        <p:nvPicPr>
          <p:cNvPr id="7" name="Picture 6">
            <a:extLst>
              <a:ext uri="{FF2B5EF4-FFF2-40B4-BE49-F238E27FC236}">
                <a16:creationId xmlns:a16="http://schemas.microsoft.com/office/drawing/2014/main" id="{ED77148E-1D4D-4FB9-A5A3-E0B1E7ACD5D6}"/>
              </a:ext>
            </a:extLst>
          </p:cNvPr>
          <p:cNvPicPr>
            <a:picLocks noChangeAspect="1"/>
          </p:cNvPicPr>
          <p:nvPr/>
        </p:nvPicPr>
        <p:blipFill>
          <a:blip r:embed="rId3"/>
          <a:stretch>
            <a:fillRect/>
          </a:stretch>
        </p:blipFill>
        <p:spPr>
          <a:xfrm>
            <a:off x="1762124" y="4505325"/>
            <a:ext cx="4247307" cy="2352675"/>
          </a:xfrm>
          <a:prstGeom prst="rect">
            <a:avLst/>
          </a:prstGeom>
        </p:spPr>
      </p:pic>
    </p:spTree>
    <p:extLst>
      <p:ext uri="{BB962C8B-B14F-4D97-AF65-F5344CB8AC3E}">
        <p14:creationId xmlns:p14="http://schemas.microsoft.com/office/powerpoint/2010/main" val="325547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DF5A-EE6B-4BB2-A3CA-2BF4D55802BF}"/>
              </a:ext>
            </a:extLst>
          </p:cNvPr>
          <p:cNvSpPr>
            <a:spLocks noGrp="1"/>
          </p:cNvSpPr>
          <p:nvPr>
            <p:ph type="title"/>
          </p:nvPr>
        </p:nvSpPr>
        <p:spPr/>
        <p:txBody>
          <a:bodyPr/>
          <a:lstStyle/>
          <a:p>
            <a:r>
              <a:rPr lang="en-US" dirty="0"/>
              <a:t>Overall</a:t>
            </a:r>
          </a:p>
        </p:txBody>
      </p:sp>
      <p:sp>
        <p:nvSpPr>
          <p:cNvPr id="3" name="Content Placeholder 2">
            <a:extLst>
              <a:ext uri="{FF2B5EF4-FFF2-40B4-BE49-F238E27FC236}">
                <a16:creationId xmlns:a16="http://schemas.microsoft.com/office/drawing/2014/main" id="{94B47BC9-46C1-4546-892B-4B5EF5DCCD8F}"/>
              </a:ext>
            </a:extLst>
          </p:cNvPr>
          <p:cNvSpPr>
            <a:spLocks noGrp="1"/>
          </p:cNvSpPr>
          <p:nvPr>
            <p:ph idx="1"/>
          </p:nvPr>
        </p:nvSpPr>
        <p:spPr/>
        <p:txBody>
          <a:bodyPr/>
          <a:lstStyle/>
          <a:p>
            <a:r>
              <a:rPr lang="en-US" dirty="0"/>
              <a:t>Clear international successes and failures</a:t>
            </a:r>
          </a:p>
          <a:p>
            <a:r>
              <a:rPr lang="en-US" dirty="0"/>
              <a:t>Security necessary but not sufficient</a:t>
            </a:r>
          </a:p>
          <a:p>
            <a:r>
              <a:rPr lang="en-US" dirty="0"/>
              <a:t>Strong, trusted leadership</a:t>
            </a:r>
          </a:p>
          <a:p>
            <a:r>
              <a:rPr lang="en-US" dirty="0"/>
              <a:t>Value proposition is key</a:t>
            </a:r>
          </a:p>
          <a:p>
            <a:pPr lvl="1"/>
            <a:r>
              <a:rPr lang="en-US" sz="1800" dirty="0"/>
              <a:t>Create value for agencies -</a:t>
            </a:r>
          </a:p>
          <a:p>
            <a:pPr lvl="1"/>
            <a:r>
              <a:rPr lang="en-US" sz="1800" dirty="0"/>
              <a:t>Operational and implementable (timeliness often key)</a:t>
            </a:r>
          </a:p>
          <a:p>
            <a:pPr lvl="1"/>
            <a:r>
              <a:rPr lang="en-US" sz="1800" dirty="0"/>
              <a:t>Analysis of outliers</a:t>
            </a:r>
          </a:p>
          <a:p>
            <a:pPr lvl="1"/>
            <a:r>
              <a:rPr lang="en-US" sz="1800" dirty="0"/>
              <a:t>Analysis of small populations</a:t>
            </a:r>
          </a:p>
          <a:p>
            <a:pPr lvl="1"/>
            <a:r>
              <a:rPr lang="en-US" sz="1800" dirty="0"/>
              <a:t>Analysis of regions and localities</a:t>
            </a:r>
          </a:p>
          <a:p>
            <a:r>
              <a:rPr lang="en-US" dirty="0"/>
              <a:t>Workforce capacity is critical</a:t>
            </a:r>
          </a:p>
          <a:p>
            <a:r>
              <a:rPr lang="en-US" dirty="0"/>
              <a:t>Long term investment necessary </a:t>
            </a:r>
          </a:p>
        </p:txBody>
      </p:sp>
    </p:spTree>
    <p:extLst>
      <p:ext uri="{BB962C8B-B14F-4D97-AF65-F5344CB8AC3E}">
        <p14:creationId xmlns:p14="http://schemas.microsoft.com/office/powerpoint/2010/main" val="254664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7C31-49A7-4200-8D53-40E5D19C025A}"/>
              </a:ext>
            </a:extLst>
          </p:cNvPr>
          <p:cNvSpPr>
            <a:spLocks noGrp="1"/>
          </p:cNvSpPr>
          <p:nvPr>
            <p:ph type="title"/>
          </p:nvPr>
        </p:nvSpPr>
        <p:spPr/>
        <p:txBody>
          <a:bodyPr/>
          <a:lstStyle/>
          <a:p>
            <a:r>
              <a:rPr lang="en-US" dirty="0"/>
              <a:t>Comments and questions</a:t>
            </a:r>
          </a:p>
        </p:txBody>
      </p:sp>
      <p:sp>
        <p:nvSpPr>
          <p:cNvPr id="3" name="Content Placeholder 2">
            <a:extLst>
              <a:ext uri="{FF2B5EF4-FFF2-40B4-BE49-F238E27FC236}">
                <a16:creationId xmlns:a16="http://schemas.microsoft.com/office/drawing/2014/main" id="{2F11E355-8A05-497B-A208-2E59A07B8CD0}"/>
              </a:ext>
            </a:extLst>
          </p:cNvPr>
          <p:cNvSpPr>
            <a:spLocks noGrp="1"/>
          </p:cNvSpPr>
          <p:nvPr>
            <p:ph idx="1"/>
          </p:nvPr>
        </p:nvSpPr>
        <p:spPr/>
        <p:txBody>
          <a:bodyPr/>
          <a:lstStyle/>
          <a:p>
            <a:r>
              <a:rPr lang="en-US" dirty="0">
                <a:hlinkClick r:id="rId2"/>
              </a:rPr>
              <a:t>Julia.lane@coleridgeinitiative.org</a:t>
            </a:r>
            <a:endParaRPr lang="en-US" dirty="0"/>
          </a:p>
          <a:p>
            <a:r>
              <a:rPr lang="en-US" dirty="0" err="1">
                <a:hlinkClick r:id="rId3"/>
              </a:rPr>
              <a:t>Julia.</a:t>
            </a:r>
            <a:r>
              <a:rPr lang="en-US" err="1">
                <a:hlinkClick r:id="rId3"/>
              </a:rPr>
              <a:t>lane</a:t>
            </a:r>
            <a:r>
              <a:rPr lang="en-US">
                <a:hlinkClick r:id="rId3"/>
              </a:rPr>
              <a:t>@nyu.edu</a:t>
            </a:r>
            <a:endParaRPr lang="en-US"/>
          </a:p>
          <a:p>
            <a:endParaRPr lang="en-US"/>
          </a:p>
        </p:txBody>
      </p:sp>
    </p:spTree>
    <p:extLst>
      <p:ext uri="{BB962C8B-B14F-4D97-AF65-F5344CB8AC3E}">
        <p14:creationId xmlns:p14="http://schemas.microsoft.com/office/powerpoint/2010/main" val="7437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and Funding</a:t>
            </a:r>
          </a:p>
        </p:txBody>
      </p:sp>
      <p:pic>
        <p:nvPicPr>
          <p:cNvPr id="7" name="Picture 6">
            <a:extLst>
              <a:ext uri="{FF2B5EF4-FFF2-40B4-BE49-F238E27FC236}">
                <a16:creationId xmlns:a16="http://schemas.microsoft.com/office/drawing/2014/main" id="{C8F390F6-990C-4B18-89E1-1CA93D5092B0}"/>
              </a:ext>
            </a:extLst>
          </p:cNvPr>
          <p:cNvPicPr>
            <a:picLocks noChangeAspect="1"/>
          </p:cNvPicPr>
          <p:nvPr/>
        </p:nvPicPr>
        <p:blipFill>
          <a:blip r:embed="rId2"/>
          <a:stretch>
            <a:fillRect/>
          </a:stretch>
        </p:blipFill>
        <p:spPr>
          <a:xfrm>
            <a:off x="114299" y="1733550"/>
            <a:ext cx="5981701" cy="3774812"/>
          </a:xfrm>
          <a:prstGeom prst="rect">
            <a:avLst/>
          </a:prstGeom>
        </p:spPr>
      </p:pic>
      <p:pic>
        <p:nvPicPr>
          <p:cNvPr id="9" name="Picture 8">
            <a:extLst>
              <a:ext uri="{FF2B5EF4-FFF2-40B4-BE49-F238E27FC236}">
                <a16:creationId xmlns:a16="http://schemas.microsoft.com/office/drawing/2014/main" id="{BDC1BE94-8009-433B-A389-B2E12C192250}"/>
              </a:ext>
            </a:extLst>
          </p:cNvPr>
          <p:cNvPicPr>
            <a:picLocks noChangeAspect="1"/>
          </p:cNvPicPr>
          <p:nvPr/>
        </p:nvPicPr>
        <p:blipFill>
          <a:blip r:embed="rId3"/>
          <a:stretch>
            <a:fillRect/>
          </a:stretch>
        </p:blipFill>
        <p:spPr>
          <a:xfrm>
            <a:off x="5934552" y="1801681"/>
            <a:ext cx="6143149" cy="3638550"/>
          </a:xfrm>
          <a:prstGeom prst="rect">
            <a:avLst/>
          </a:prstGeom>
        </p:spPr>
      </p:pic>
      <p:sp>
        <p:nvSpPr>
          <p:cNvPr id="3" name="TextBox 2">
            <a:extLst>
              <a:ext uri="{FF2B5EF4-FFF2-40B4-BE49-F238E27FC236}">
                <a16:creationId xmlns:a16="http://schemas.microsoft.com/office/drawing/2014/main" id="{F16C6582-6D0A-4E88-8281-57AFD913D3F8}"/>
              </a:ext>
            </a:extLst>
          </p:cNvPr>
          <p:cNvSpPr txBox="1"/>
          <p:nvPr/>
        </p:nvSpPr>
        <p:spPr>
          <a:xfrm>
            <a:off x="933450" y="6315075"/>
            <a:ext cx="6248400" cy="584775"/>
          </a:xfrm>
          <a:prstGeom prst="rect">
            <a:avLst/>
          </a:prstGeom>
          <a:noFill/>
        </p:spPr>
        <p:txBody>
          <a:bodyPr wrap="square" rtlCol="0">
            <a:spAutoFit/>
          </a:bodyPr>
          <a:lstStyle/>
          <a:p>
            <a:r>
              <a:rPr lang="en-GB" sz="3200" dirty="0">
                <a:effectLst/>
                <a:latin typeface="Calibri" panose="020F0502020204030204" pitchFamily="34" charset="0"/>
                <a:ea typeface="Calibri" panose="020F0502020204030204" pitchFamily="34" charset="0"/>
              </a:rPr>
              <a:t>Current budget: £55m</a:t>
            </a:r>
            <a:endParaRPr lang="en-US" sz="3200" dirty="0"/>
          </a:p>
        </p:txBody>
      </p:sp>
    </p:spTree>
    <p:extLst>
      <p:ext uri="{BB962C8B-B14F-4D97-AF65-F5344CB8AC3E}">
        <p14:creationId xmlns:p14="http://schemas.microsoft.com/office/powerpoint/2010/main" val="179458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B5EA2-99C4-47D6-B628-D404486DE877}"/>
              </a:ext>
            </a:extLst>
          </p:cNvPr>
          <p:cNvSpPr>
            <a:spLocks noGrp="1"/>
          </p:cNvSpPr>
          <p:nvPr>
            <p:ph type="title"/>
          </p:nvPr>
        </p:nvSpPr>
        <p:spPr/>
        <p:txBody>
          <a:bodyPr/>
          <a:lstStyle/>
          <a:p>
            <a:r>
              <a:rPr lang="en-US"/>
              <a:t>Organizational Structure</a:t>
            </a:r>
          </a:p>
        </p:txBody>
      </p:sp>
      <p:sp>
        <p:nvSpPr>
          <p:cNvPr id="3" name="Content Placeholder 2">
            <a:extLst>
              <a:ext uri="{FF2B5EF4-FFF2-40B4-BE49-F238E27FC236}">
                <a16:creationId xmlns:a16="http://schemas.microsoft.com/office/drawing/2014/main" id="{67BD9C70-8A2E-4D99-8A8E-CF0761A381E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84A217C-EBD0-4152-AB71-E7870FD793D1}"/>
              </a:ext>
            </a:extLst>
          </p:cNvPr>
          <p:cNvPicPr>
            <a:picLocks noChangeAspect="1"/>
          </p:cNvPicPr>
          <p:nvPr/>
        </p:nvPicPr>
        <p:blipFill>
          <a:blip r:embed="rId2"/>
          <a:stretch>
            <a:fillRect/>
          </a:stretch>
        </p:blipFill>
        <p:spPr>
          <a:xfrm>
            <a:off x="2779026" y="1691527"/>
            <a:ext cx="6633947" cy="4924626"/>
          </a:xfrm>
          <a:prstGeom prst="rect">
            <a:avLst/>
          </a:prstGeom>
        </p:spPr>
      </p:pic>
    </p:spTree>
    <p:extLst>
      <p:ext uri="{BB962C8B-B14F-4D97-AF65-F5344CB8AC3E}">
        <p14:creationId xmlns:p14="http://schemas.microsoft.com/office/powerpoint/2010/main" val="197792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Achievements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Achievements</a:t>
            </a:r>
          </a:p>
          <a:p>
            <a:r>
              <a:rPr lang="en-US" dirty="0"/>
              <a:t>New safe access facilities</a:t>
            </a:r>
          </a:p>
          <a:p>
            <a:r>
              <a:rPr lang="en-US" dirty="0"/>
              <a:t>Networks of researchers</a:t>
            </a:r>
          </a:p>
          <a:p>
            <a:r>
              <a:rPr lang="en-US" dirty="0"/>
              <a:t>Value to society –“</a:t>
            </a:r>
            <a:r>
              <a:rPr lang="en-GB" dirty="0"/>
              <a:t>However, with the limited number of projects currently being facilitated at the ADRN, the ongoing running costs may not be regarded as value for money.</a:t>
            </a:r>
            <a:r>
              <a:rPr lang="en-US" dirty="0"/>
              <a:t>” (Elias, 2017).  </a:t>
            </a:r>
            <a:r>
              <a:rPr lang="en-GB" dirty="0"/>
              <a:t>2018  review of the ADRN concluded that the English part of the consortium was not working. problems between the academics running it, the Office for National Statistics, the NHS (health) and HMRC (tax, revenues). </a:t>
            </a:r>
          </a:p>
          <a:p>
            <a:r>
              <a:rPr lang="en-GB" dirty="0"/>
              <a:t>Ability to Pivot: ADR (Wales), ADR (Scotland) and ADR (Northern Ireland) were working well, primarily because of more trust between statistical agencies and researchers in the devolved administrations. All the money that had gone to ADR (E) was handed over to the Office for National Statistics so that they could develop data sharing with the academic community.  There is still a national coordinating body, but very small and concerned with strategic direction of the four bodies.  It has been renamed the Administrative Data Research UK  </a:t>
            </a:r>
            <a:r>
              <a:rPr lang="en-GB" sz="1800" u="sng" dirty="0">
                <a:solidFill>
                  <a:srgbClr val="0563C1"/>
                </a:solidFill>
                <a:effectLst/>
                <a:latin typeface="Calibri" panose="020F0502020204030204" pitchFamily="34" charset="0"/>
                <a:ea typeface="Calibri" panose="020F0502020204030204" pitchFamily="34" charset="0"/>
                <a:hlinkClick r:id="rId2"/>
              </a:rPr>
              <a:t>https://esrc.ukri.org/research/our-research/administrative-data-research-uk/</a:t>
            </a:r>
            <a:r>
              <a:rPr lang="en-GB" sz="1800" dirty="0">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49300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17647-DBB3-4E32-8120-7517AC29362B}"/>
              </a:ext>
            </a:extLst>
          </p:cNvPr>
          <p:cNvSpPr>
            <a:spLocks noGrp="1"/>
          </p:cNvSpPr>
          <p:nvPr>
            <p:ph type="title"/>
          </p:nvPr>
        </p:nvSpPr>
        <p:spPr/>
        <p:txBody>
          <a:bodyPr/>
          <a:lstStyle/>
          <a:p>
            <a:r>
              <a:rPr lang="en-US" dirty="0"/>
              <a:t>Revised funding and success</a:t>
            </a:r>
          </a:p>
        </p:txBody>
      </p:sp>
      <p:sp>
        <p:nvSpPr>
          <p:cNvPr id="3" name="Content Placeholder 2">
            <a:extLst>
              <a:ext uri="{FF2B5EF4-FFF2-40B4-BE49-F238E27FC236}">
                <a16:creationId xmlns:a16="http://schemas.microsoft.com/office/drawing/2014/main" id="{2FA057CE-F196-4570-8117-E6331CFDB9AE}"/>
              </a:ext>
            </a:extLst>
          </p:cNvPr>
          <p:cNvSpPr>
            <a:spLocks noGrp="1"/>
          </p:cNvSpPr>
          <p:nvPr>
            <p:ph idx="1"/>
          </p:nvPr>
        </p:nvSpPr>
        <p:spPr/>
        <p:txBody>
          <a:bodyPr/>
          <a:lstStyle/>
          <a:p>
            <a:r>
              <a:rPr lang="en-GB" dirty="0">
                <a:effectLst/>
                <a:latin typeface="Calibri" panose="020F0502020204030204" pitchFamily="34" charset="0"/>
                <a:ea typeface="Calibri" panose="020F0502020204030204" pitchFamily="34" charset="0"/>
              </a:rPr>
              <a:t>£59m, most of which is being spent in the period July 2018 to July 2021.</a:t>
            </a:r>
          </a:p>
          <a:p>
            <a:r>
              <a:rPr lang="en-GB" dirty="0">
                <a:effectLst/>
                <a:latin typeface="Calibri" panose="020F0502020204030204" pitchFamily="34" charset="0"/>
                <a:ea typeface="Calibri" panose="020F0502020204030204" pitchFamily="34" charset="0"/>
              </a:rPr>
              <a:t>The money comes from what is called the National Productivity Fund and is all channelled through UKRI (the umbrella org for the seven research councils).  </a:t>
            </a:r>
          </a:p>
          <a:p>
            <a:r>
              <a:rPr lang="en-GB" dirty="0">
                <a:effectLst/>
                <a:latin typeface="Calibri" panose="020F0502020204030204" pitchFamily="34" charset="0"/>
                <a:ea typeface="Calibri" panose="020F0502020204030204" pitchFamily="34" charset="0"/>
              </a:rPr>
              <a:t>Each of the academic centres get a substantial chunk.</a:t>
            </a:r>
          </a:p>
          <a:p>
            <a:r>
              <a:rPr lang="en-GB" dirty="0">
                <a:latin typeface="Calibri" panose="020F0502020204030204" pitchFamily="34" charset="0"/>
                <a:ea typeface="Calibri" panose="020F0502020204030204" pitchFamily="34" charset="0"/>
              </a:rPr>
              <a:t>Funding for national and devolved agencies:</a:t>
            </a:r>
            <a:r>
              <a:rPr lang="en-GB" dirty="0">
                <a:effectLst/>
                <a:latin typeface="Calibri" panose="020F0502020204030204" pitchFamily="34" charset="0"/>
                <a:ea typeface="Calibri" panose="020F0502020204030204" pitchFamily="34" charset="0"/>
              </a:rPr>
              <a:t> Office for National Statistics; Ministry of Justice, Scottish Government, Welsh Government, Northern Ireland Statistic and Research Agency. </a:t>
            </a:r>
          </a:p>
          <a:p>
            <a:r>
              <a:rPr lang="en-GB" dirty="0">
                <a:effectLst/>
                <a:latin typeface="Calibri" panose="020F0502020204030204" pitchFamily="34" charset="0"/>
                <a:ea typeface="Calibri" panose="020F0502020204030204" pitchFamily="34" charset="0"/>
              </a:rPr>
              <a:t>One of the biggest success stories is the ONS/</a:t>
            </a:r>
            <a:r>
              <a:rPr lang="en-GB" dirty="0" err="1">
                <a:effectLst/>
                <a:latin typeface="Calibri" panose="020F0502020204030204" pitchFamily="34" charset="0"/>
                <a:ea typeface="Calibri" panose="020F0502020204030204" pitchFamily="34" charset="0"/>
              </a:rPr>
              <a:t>MoJ</a:t>
            </a:r>
            <a:r>
              <a:rPr lang="en-GB" dirty="0">
                <a:effectLst/>
                <a:latin typeface="Calibri" panose="020F0502020204030204" pitchFamily="34" charset="0"/>
                <a:ea typeface="Calibri" panose="020F0502020204030204" pitchFamily="34" charset="0"/>
              </a:rPr>
              <a:t>/HMRC/DSS linkage for offenders (see </a:t>
            </a:r>
            <a:r>
              <a:rPr lang="en-GB" u="sng" dirty="0">
                <a:solidFill>
                  <a:srgbClr val="0000FF"/>
                </a:solidFill>
                <a:effectLst/>
                <a:latin typeface="Calibri" panose="020F0502020204030204" pitchFamily="34" charset="0"/>
                <a:ea typeface="Calibri" panose="020F0502020204030204" pitchFamily="34" charset="0"/>
                <a:hlinkClick r:id="rId2"/>
              </a:rPr>
              <a:t>https://www.gov.uk/government/publications/uk-national-data-strategy/national-data-strategy#contents</a:t>
            </a:r>
            <a:r>
              <a:rPr lang="en-GB" dirty="0">
                <a:effectLst/>
                <a:latin typeface="Calibri" panose="020F0502020204030204" pitchFamily="34" charset="0"/>
                <a:ea typeface="Calibri" panose="020F0502020204030204" pitchFamily="34" charset="0"/>
              </a:rPr>
              <a:t>  see  ‘Data First’ – there are plenty of other examples in this document </a:t>
            </a:r>
            <a:r>
              <a:rPr lang="en-GB" sz="1800" dirty="0">
                <a:effectLst/>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359174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BCA2-5C02-470F-A1D7-B743A5A2B9E1}"/>
              </a:ext>
            </a:extLst>
          </p:cNvPr>
          <p:cNvSpPr>
            <a:spLocks noGrp="1"/>
          </p:cNvSpPr>
          <p:nvPr>
            <p:ph type="title"/>
          </p:nvPr>
        </p:nvSpPr>
        <p:spPr/>
        <p:txBody>
          <a:bodyPr/>
          <a:lstStyle/>
          <a:p>
            <a:r>
              <a:rPr lang="en-US" dirty="0"/>
              <a:t>Lessons </a:t>
            </a:r>
          </a:p>
        </p:txBody>
      </p:sp>
      <p:sp>
        <p:nvSpPr>
          <p:cNvPr id="3" name="Content Placeholder 2">
            <a:extLst>
              <a:ext uri="{FF2B5EF4-FFF2-40B4-BE49-F238E27FC236}">
                <a16:creationId xmlns:a16="http://schemas.microsoft.com/office/drawing/2014/main" id="{1CFC5434-924F-4166-8B63-77EA7AF2C23D}"/>
              </a:ext>
            </a:extLst>
          </p:cNvPr>
          <p:cNvSpPr>
            <a:spLocks noGrp="1"/>
          </p:cNvSpPr>
          <p:nvPr>
            <p:ph idx="1"/>
          </p:nvPr>
        </p:nvSpPr>
        <p:spPr/>
        <p:txBody>
          <a:bodyPr>
            <a:normAutofit/>
          </a:bodyPr>
          <a:lstStyle/>
          <a:p>
            <a:r>
              <a:rPr lang="en-GB" sz="2800" dirty="0">
                <a:effectLst/>
                <a:latin typeface="Calibri" panose="020F0502020204030204" pitchFamily="34" charset="0"/>
                <a:ea typeface="Times New Roman" panose="02020603050405020304" pitchFamily="18" charset="0"/>
              </a:rPr>
              <a:t>Foster trust relationships between data controllers and the academic community – this takes a lot of time and effort</a:t>
            </a:r>
          </a:p>
          <a:p>
            <a:r>
              <a:rPr lang="en-GB" sz="2800" dirty="0">
                <a:latin typeface="Calibri" panose="020F0502020204030204" pitchFamily="34" charset="0"/>
                <a:ea typeface="Calibri" panose="020F0502020204030204" pitchFamily="34" charset="0"/>
              </a:rPr>
              <a:t>Need strong leadership</a:t>
            </a:r>
            <a:endParaRPr lang="en-US" sz="2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GB" sz="2800" dirty="0">
                <a:effectLst/>
                <a:latin typeface="Calibri" panose="020F0502020204030204" pitchFamily="34" charset="0"/>
                <a:ea typeface="Times New Roman" panose="02020603050405020304" pitchFamily="18" charset="0"/>
              </a:rPr>
              <a:t>Put money where the power lies</a:t>
            </a:r>
            <a:endParaRPr lang="en-US" sz="2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GB" sz="2800" dirty="0">
                <a:effectLst/>
                <a:latin typeface="Calibri" panose="020F0502020204030204" pitchFamily="34" charset="0"/>
                <a:ea typeface="Times New Roman" panose="02020603050405020304" pitchFamily="18" charset="0"/>
              </a:rPr>
              <a:t>Use appropriate legislation to the hilt (without annoying everyone in the process!)</a:t>
            </a:r>
            <a:endParaRPr lang="en-US" sz="2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GB" sz="2800" dirty="0">
                <a:effectLst/>
                <a:latin typeface="Calibri" panose="020F0502020204030204" pitchFamily="34" charset="0"/>
                <a:ea typeface="Times New Roman" panose="02020603050405020304" pitchFamily="18" charset="0"/>
              </a:rPr>
              <a:t>Be prepared to sacrifice what you thought were good ideas in the face of evidence that they are not working well</a:t>
            </a:r>
            <a:endParaRPr lang="en-US" sz="2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GB" sz="2800" dirty="0">
                <a:effectLst/>
                <a:latin typeface="Calibri" panose="020F0502020204030204" pitchFamily="34" charset="0"/>
                <a:ea typeface="Times New Roman" panose="02020603050405020304" pitchFamily="18" charset="0"/>
              </a:rPr>
              <a:t>Engage with the public – let them know how their data are being used, why and how safe they are kept</a:t>
            </a: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0283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3A1A21-035A-48CE-BC38-261B8DE0C907}"/>
              </a:ext>
            </a:extLst>
          </p:cNvPr>
          <p:cNvSpPr>
            <a:spLocks noGrp="1"/>
          </p:cNvSpPr>
          <p:nvPr>
            <p:ph type="title"/>
          </p:nvPr>
        </p:nvSpPr>
        <p:spPr/>
        <p:txBody>
          <a:bodyPr/>
          <a:lstStyle/>
          <a:p>
            <a:r>
              <a:rPr lang="en-US" dirty="0"/>
              <a:t>Germany: Context</a:t>
            </a:r>
          </a:p>
        </p:txBody>
      </p:sp>
      <p:pic>
        <p:nvPicPr>
          <p:cNvPr id="6" name="Picture 5">
            <a:extLst>
              <a:ext uri="{FF2B5EF4-FFF2-40B4-BE49-F238E27FC236}">
                <a16:creationId xmlns:a16="http://schemas.microsoft.com/office/drawing/2014/main" id="{B4E71291-5C90-4046-ACC0-DF526733B8A9}"/>
              </a:ext>
            </a:extLst>
          </p:cNvPr>
          <p:cNvPicPr>
            <a:picLocks noChangeAspect="1"/>
          </p:cNvPicPr>
          <p:nvPr/>
        </p:nvPicPr>
        <p:blipFill>
          <a:blip r:embed="rId2"/>
          <a:stretch>
            <a:fillRect/>
          </a:stretch>
        </p:blipFill>
        <p:spPr>
          <a:xfrm>
            <a:off x="45079" y="1676401"/>
            <a:ext cx="5936622" cy="4443450"/>
          </a:xfrm>
          <a:prstGeom prst="rect">
            <a:avLst/>
          </a:prstGeom>
        </p:spPr>
      </p:pic>
      <p:pic>
        <p:nvPicPr>
          <p:cNvPr id="9" name="Picture 8">
            <a:extLst>
              <a:ext uri="{FF2B5EF4-FFF2-40B4-BE49-F238E27FC236}">
                <a16:creationId xmlns:a16="http://schemas.microsoft.com/office/drawing/2014/main" id="{F90E3269-03C4-4B73-84A4-5EB0DA6D16BD}"/>
              </a:ext>
            </a:extLst>
          </p:cNvPr>
          <p:cNvPicPr>
            <a:picLocks noChangeAspect="1"/>
          </p:cNvPicPr>
          <p:nvPr/>
        </p:nvPicPr>
        <p:blipFill>
          <a:blip r:embed="rId3"/>
          <a:stretch>
            <a:fillRect/>
          </a:stretch>
        </p:blipFill>
        <p:spPr>
          <a:xfrm>
            <a:off x="6096000" y="1600200"/>
            <a:ext cx="6339880" cy="4752975"/>
          </a:xfrm>
          <a:prstGeom prst="rect">
            <a:avLst/>
          </a:prstGeom>
        </p:spPr>
      </p:pic>
    </p:spTree>
    <p:extLst>
      <p:ext uri="{BB962C8B-B14F-4D97-AF65-F5344CB8AC3E}">
        <p14:creationId xmlns:p14="http://schemas.microsoft.com/office/powerpoint/2010/main" val="329215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mpany background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solidFill>
          <a:schemeClr val="tx2"/>
        </a:solidFill>
        <a:ln>
          <a:solidFill>
            <a:schemeClr val="tx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mpany meeting presentation.potx" id="{77F2D8A2-507B-4878-B2FF-8D528D9C7FD9}" vid="{1CC704D5-A0BA-4179-BDE4-EF17843D99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Company meeting presentation</Template>
  <TotalTime>368</TotalTime>
  <Words>1335</Words>
  <Application>Microsoft Office PowerPoint</Application>
  <PresentationFormat>Widescreen</PresentationFormat>
  <Paragraphs>219</Paragraphs>
  <Slides>33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Century Gothic</vt:lpstr>
      <vt:lpstr>Courier New</vt:lpstr>
      <vt:lpstr>Franklin Gothic Medium</vt:lpstr>
      <vt:lpstr>Palatino Linotype</vt:lpstr>
      <vt:lpstr>roboto-regular</vt:lpstr>
      <vt:lpstr>Symbol</vt:lpstr>
      <vt:lpstr>Company background presentation</vt:lpstr>
      <vt:lpstr>The Use of Data for Evidence-making: International Lessons Learned</vt:lpstr>
      <vt:lpstr>Outline</vt:lpstr>
      <vt:lpstr>United Kingdom: Initial Context</vt:lpstr>
      <vt:lpstr>Recommendations and Funding</vt:lpstr>
      <vt:lpstr>Organizational Structure</vt:lpstr>
      <vt:lpstr>Achievements</vt:lpstr>
      <vt:lpstr>Revised funding and success</vt:lpstr>
      <vt:lpstr>Lessons </vt:lpstr>
      <vt:lpstr>Germany: Context</vt:lpstr>
      <vt:lpstr>Funding</vt:lpstr>
      <vt:lpstr>Funding</vt:lpstr>
      <vt:lpstr>Organizational Structure</vt:lpstr>
      <vt:lpstr>Organizational Infrastructure</vt:lpstr>
      <vt:lpstr>Achievements</vt:lpstr>
      <vt:lpstr>Lessons </vt:lpstr>
      <vt:lpstr>New Zealand: Context</vt:lpstr>
      <vt:lpstr>Social investment The New Zealand experience</vt:lpstr>
      <vt:lpstr>Creating a system that learns</vt:lpstr>
      <vt:lpstr>PowerPoint Presentation</vt:lpstr>
      <vt:lpstr>PowerPoint Presentation</vt:lpstr>
      <vt:lpstr>PowerPoint Presentation</vt:lpstr>
      <vt:lpstr>New Zealand: Context</vt:lpstr>
      <vt:lpstr>Organizational Structure</vt:lpstr>
      <vt:lpstr>Achievements: Valuing the welfare system</vt:lpstr>
      <vt:lpstr>Aggregate liability valuation</vt:lpstr>
      <vt:lpstr>Cohort liability estimates</vt:lpstr>
      <vt:lpstr>Understanding risk</vt:lpstr>
      <vt:lpstr>Reducing social harm from crime</vt:lpstr>
      <vt:lpstr>The data shows that desistance,  not escalation,  is the norm.</vt:lpstr>
      <vt:lpstr>Seeing outside the silo</vt:lpstr>
      <vt:lpstr>Lessons </vt:lpstr>
      <vt:lpstr>Overall</vt:lpstr>
      <vt:lpstr>Comments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Data for Evidence-making: International Lessons Learned</dc:title>
  <dc:creator>Julia Lane</dc:creator>
  <cp:lastModifiedBy>Julia Lane</cp:lastModifiedBy>
  <cp:revision>24</cp:revision>
  <dcterms:created xsi:type="dcterms:W3CDTF">2020-12-13T21:34:09Z</dcterms:created>
  <dcterms:modified xsi:type="dcterms:W3CDTF">2020-12-16T13:26:04Z</dcterms:modified>
</cp:coreProperties>
</file>