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60" r:id="rId3"/>
    <p:sldId id="258" r:id="rId4"/>
    <p:sldId id="336" r:id="rId5"/>
    <p:sldId id="259" r:id="rId6"/>
    <p:sldId id="279" r:id="rId7"/>
    <p:sldId id="339" r:id="rId8"/>
    <p:sldId id="340" r:id="rId9"/>
    <p:sldId id="282" r:id="rId10"/>
    <p:sldId id="316" r:id="rId11"/>
    <p:sldId id="320" r:id="rId12"/>
    <p:sldId id="278" r:id="rId13"/>
    <p:sldId id="267" r:id="rId14"/>
    <p:sldId id="274" r:id="rId15"/>
    <p:sldId id="265" r:id="rId16"/>
    <p:sldId id="275" r:id="rId17"/>
    <p:sldId id="332" r:id="rId18"/>
    <p:sldId id="337" r:id="rId19"/>
    <p:sldId id="335" r:id="rId2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4">
          <p15:clr>
            <a:srgbClr val="A4A3A4"/>
          </p15:clr>
        </p15:guide>
        <p15:guide id="2" pos="576">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6018"/>
    <a:srgbClr val="F2A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65" autoAdjust="0"/>
    <p:restoredTop sz="85767" autoAdjust="0"/>
  </p:normalViewPr>
  <p:slideViewPr>
    <p:cSldViewPr>
      <p:cViewPr varScale="1">
        <p:scale>
          <a:sx n="98" d="100"/>
          <a:sy n="98" d="100"/>
        </p:scale>
        <p:origin x="1998" y="84"/>
      </p:cViewPr>
      <p:guideLst>
        <p:guide orient="horz" pos="62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6" d="100"/>
          <a:sy n="86" d="100"/>
        </p:scale>
        <p:origin x="2814" y="66"/>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a:t>Additions to Average</a:t>
            </a:r>
            <a:r>
              <a:rPr lang="en-US" sz="1800" baseline="0"/>
              <a:t> Annual Productivity Growth in 2000-2008</a:t>
            </a:r>
            <a:endParaRPr lang="en-US" sz="180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spPr>
            <a:solidFill>
              <a:schemeClr val="accent1"/>
            </a:solidFill>
            <a:ln>
              <a:noFill/>
            </a:ln>
            <a:effectLst/>
          </c:spPr>
          <c:invertIfNegative val="0"/>
          <c:cat>
            <c:strRef>
              <c:f>Sheet1!$D$4:$D$6</c:f>
              <c:strCache>
                <c:ptCount val="3"/>
                <c:pt idx="0">
                  <c:v>All industries</c:v>
                </c:pt>
                <c:pt idx="1">
                  <c:v>R&amp;D-intensive industries</c:v>
                </c:pt>
                <c:pt idx="2">
                  <c:v>Other industries</c:v>
                </c:pt>
              </c:strCache>
            </c:strRef>
          </c:cat>
          <c:val>
            <c:numRef>
              <c:f>Sheet1!$C$4:$C$6</c:f>
              <c:numCache>
                <c:formatCode>General</c:formatCode>
                <c:ptCount val="3"/>
                <c:pt idx="0">
                  <c:v>0.2</c:v>
                </c:pt>
                <c:pt idx="1">
                  <c:v>0.6</c:v>
                </c:pt>
                <c:pt idx="2">
                  <c:v>0.1</c:v>
                </c:pt>
              </c:numCache>
            </c:numRef>
          </c:val>
          <c:extLst>
            <c:ext xmlns:c16="http://schemas.microsoft.com/office/drawing/2014/chart" uri="{C3380CC4-5D6E-409C-BE32-E72D297353CC}">
              <c16:uniqueId val="{00000000-3345-4406-A824-A82AAC79CEEF}"/>
            </c:ext>
          </c:extLst>
        </c:ser>
        <c:ser>
          <c:idx val="1"/>
          <c:order val="1"/>
          <c:spPr>
            <a:solidFill>
              <a:schemeClr val="accent2"/>
            </a:solidFill>
            <a:ln>
              <a:noFill/>
            </a:ln>
            <a:effectLst/>
          </c:spPr>
          <c:invertIfNegative val="0"/>
          <c:cat>
            <c:strRef>
              <c:f>Sheet1!$D$4:$D$6</c:f>
              <c:strCache>
                <c:ptCount val="3"/>
                <c:pt idx="0">
                  <c:v>All industries</c:v>
                </c:pt>
                <c:pt idx="1">
                  <c:v>R&amp;D-intensive industries</c:v>
                </c:pt>
                <c:pt idx="2">
                  <c:v>Other industries</c:v>
                </c:pt>
              </c:strCache>
            </c:strRef>
          </c:cat>
          <c:val>
            <c:numRef>
              <c:f>Sheet1!$D$4:$D$6</c:f>
              <c:numCache>
                <c:formatCode>General</c:formatCode>
                <c:ptCount val="3"/>
                <c:pt idx="0">
                  <c:v>0</c:v>
                </c:pt>
                <c:pt idx="1">
                  <c:v>0</c:v>
                </c:pt>
                <c:pt idx="2">
                  <c:v>0</c:v>
                </c:pt>
              </c:numCache>
            </c:numRef>
          </c:val>
          <c:extLst>
            <c:ext xmlns:c16="http://schemas.microsoft.com/office/drawing/2014/chart" uri="{C3380CC4-5D6E-409C-BE32-E72D297353CC}">
              <c16:uniqueId val="{00000001-3345-4406-A824-A82AAC79CEEF}"/>
            </c:ext>
          </c:extLst>
        </c:ser>
        <c:dLbls>
          <c:showLegendKey val="0"/>
          <c:showVal val="0"/>
          <c:showCatName val="0"/>
          <c:showSerName val="0"/>
          <c:showPercent val="0"/>
          <c:showBubbleSize val="0"/>
        </c:dLbls>
        <c:gapWidth val="55"/>
        <c:overlap val="100"/>
        <c:axId val="416604112"/>
        <c:axId val="416604440"/>
      </c:barChart>
      <c:catAx>
        <c:axId val="41660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16604440"/>
        <c:crosses val="autoZero"/>
        <c:auto val="1"/>
        <c:lblAlgn val="ctr"/>
        <c:lblOffset val="100"/>
        <c:noMultiLvlLbl val="0"/>
      </c:catAx>
      <c:valAx>
        <c:axId val="416604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Percent</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16604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68144210-FD06-4EBC-8AC5-467F6113D131}" type="datetimeFigureOut">
              <a:rPr lang="en-US" smtClean="0"/>
              <a:t>11/7/2018</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50E059C3-48EE-4015-9400-D0F325454EFD}" type="slidenum">
              <a:rPr lang="en-US" smtClean="0"/>
              <a:t>‹#›</a:t>
            </a:fld>
            <a:endParaRPr lang="en-US"/>
          </a:p>
        </p:txBody>
      </p:sp>
    </p:spTree>
    <p:extLst>
      <p:ext uri="{BB962C8B-B14F-4D97-AF65-F5344CB8AC3E}">
        <p14:creationId xmlns:p14="http://schemas.microsoft.com/office/powerpoint/2010/main" val="1692803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F9B66D8-D586-6B46-ABB6-773E4FC7525F}" type="datetimeFigureOut">
              <a:rPr lang="en-US" smtClean="0"/>
              <a:t>11/7/2018</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5CEB353C-816D-A442-BDDB-FEC34ABCCCAA}" type="slidenum">
              <a:rPr lang="en-US" smtClean="0"/>
              <a:t>‹#›</a:t>
            </a:fld>
            <a:endParaRPr lang="en-US"/>
          </a:p>
        </p:txBody>
      </p:sp>
    </p:spTree>
    <p:extLst>
      <p:ext uri="{BB962C8B-B14F-4D97-AF65-F5344CB8AC3E}">
        <p14:creationId xmlns:p14="http://schemas.microsoft.com/office/powerpoint/2010/main" val="1950435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1</a:t>
            </a:fld>
            <a:endParaRPr lang="en-US"/>
          </a:p>
        </p:txBody>
      </p:sp>
    </p:spTree>
    <p:extLst>
      <p:ext uri="{BB962C8B-B14F-4D97-AF65-F5344CB8AC3E}">
        <p14:creationId xmlns:p14="http://schemas.microsoft.com/office/powerpoint/2010/main" val="2717773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CEB353C-816D-A442-BDDB-FEC34ABCCCAA}" type="slidenum">
              <a:rPr lang="en-US" smtClean="0"/>
              <a:t>10</a:t>
            </a:fld>
            <a:endParaRPr lang="en-US"/>
          </a:p>
        </p:txBody>
      </p:sp>
    </p:spTree>
    <p:extLst>
      <p:ext uri="{BB962C8B-B14F-4D97-AF65-F5344CB8AC3E}">
        <p14:creationId xmlns:p14="http://schemas.microsoft.com/office/powerpoint/2010/main" val="115525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11</a:t>
            </a:fld>
            <a:endParaRPr lang="en-US"/>
          </a:p>
        </p:txBody>
      </p:sp>
    </p:spTree>
    <p:extLst>
      <p:ext uri="{BB962C8B-B14F-4D97-AF65-F5344CB8AC3E}">
        <p14:creationId xmlns:p14="http://schemas.microsoft.com/office/powerpoint/2010/main" val="1017786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12</a:t>
            </a:fld>
            <a:endParaRPr lang="en-US"/>
          </a:p>
        </p:txBody>
      </p:sp>
    </p:spTree>
    <p:extLst>
      <p:ext uri="{BB962C8B-B14F-4D97-AF65-F5344CB8AC3E}">
        <p14:creationId xmlns:p14="http://schemas.microsoft.com/office/powerpoint/2010/main" val="4263954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13</a:t>
            </a:fld>
            <a:endParaRPr lang="en-US" dirty="0"/>
          </a:p>
        </p:txBody>
      </p:sp>
    </p:spTree>
    <p:extLst>
      <p:ext uri="{BB962C8B-B14F-4D97-AF65-F5344CB8AC3E}">
        <p14:creationId xmlns:p14="http://schemas.microsoft.com/office/powerpoint/2010/main" val="800810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2"/>
            <a:endParaRPr lang="en-US" sz="1400" dirty="0"/>
          </a:p>
          <a:p>
            <a:pPr marL="1722"/>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14</a:t>
            </a:fld>
            <a:endParaRPr lang="en-US" dirty="0"/>
          </a:p>
        </p:txBody>
      </p:sp>
    </p:spTree>
    <p:extLst>
      <p:ext uri="{BB962C8B-B14F-4D97-AF65-F5344CB8AC3E}">
        <p14:creationId xmlns:p14="http://schemas.microsoft.com/office/powerpoint/2010/main" val="4253424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15</a:t>
            </a:fld>
            <a:endParaRPr lang="en-US"/>
          </a:p>
        </p:txBody>
      </p:sp>
    </p:spTree>
    <p:extLst>
      <p:ext uri="{BB962C8B-B14F-4D97-AF65-F5344CB8AC3E}">
        <p14:creationId xmlns:p14="http://schemas.microsoft.com/office/powerpoint/2010/main" val="2100450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16</a:t>
            </a:fld>
            <a:endParaRPr lang="en-US"/>
          </a:p>
        </p:txBody>
      </p:sp>
    </p:spTree>
    <p:extLst>
      <p:ext uri="{BB962C8B-B14F-4D97-AF65-F5344CB8AC3E}">
        <p14:creationId xmlns:p14="http://schemas.microsoft.com/office/powerpoint/2010/main" val="1625937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CEB353C-816D-A442-BDDB-FEC34ABCCCAA}" type="slidenum">
              <a:rPr lang="en-US" smtClean="0"/>
              <a:t>17</a:t>
            </a:fld>
            <a:endParaRPr lang="en-US"/>
          </a:p>
        </p:txBody>
      </p:sp>
    </p:spTree>
    <p:extLst>
      <p:ext uri="{BB962C8B-B14F-4D97-AF65-F5344CB8AC3E}">
        <p14:creationId xmlns:p14="http://schemas.microsoft.com/office/powerpoint/2010/main" val="3590872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18</a:t>
            </a:fld>
            <a:endParaRPr lang="en-US"/>
          </a:p>
        </p:txBody>
      </p:sp>
    </p:spTree>
    <p:extLst>
      <p:ext uri="{BB962C8B-B14F-4D97-AF65-F5344CB8AC3E}">
        <p14:creationId xmlns:p14="http://schemas.microsoft.com/office/powerpoint/2010/main" val="6023680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CEB353C-816D-A442-BDDB-FEC34ABCCCAA}" type="slidenum">
              <a:rPr lang="en-US" smtClean="0"/>
              <a:t>19</a:t>
            </a:fld>
            <a:endParaRPr lang="en-US"/>
          </a:p>
        </p:txBody>
      </p:sp>
    </p:spTree>
    <p:extLst>
      <p:ext uri="{BB962C8B-B14F-4D97-AF65-F5344CB8AC3E}">
        <p14:creationId xmlns:p14="http://schemas.microsoft.com/office/powerpoint/2010/main" val="3336463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2</a:t>
            </a:fld>
            <a:endParaRPr lang="en-US"/>
          </a:p>
        </p:txBody>
      </p:sp>
    </p:spTree>
    <p:extLst>
      <p:ext uri="{BB962C8B-B14F-4D97-AF65-F5344CB8AC3E}">
        <p14:creationId xmlns:p14="http://schemas.microsoft.com/office/powerpoint/2010/main" val="2504545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3</a:t>
            </a:fld>
            <a:endParaRPr lang="en-US"/>
          </a:p>
        </p:txBody>
      </p:sp>
    </p:spTree>
    <p:extLst>
      <p:ext uri="{BB962C8B-B14F-4D97-AF65-F5344CB8AC3E}">
        <p14:creationId xmlns:p14="http://schemas.microsoft.com/office/powerpoint/2010/main" val="1552590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4</a:t>
            </a:fld>
            <a:endParaRPr lang="en-US"/>
          </a:p>
        </p:txBody>
      </p:sp>
    </p:spTree>
    <p:extLst>
      <p:ext uri="{BB962C8B-B14F-4D97-AF65-F5344CB8AC3E}">
        <p14:creationId xmlns:p14="http://schemas.microsoft.com/office/powerpoint/2010/main" val="1140661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5</a:t>
            </a:fld>
            <a:endParaRPr lang="en-US"/>
          </a:p>
        </p:txBody>
      </p:sp>
    </p:spTree>
    <p:extLst>
      <p:ext uri="{BB962C8B-B14F-4D97-AF65-F5344CB8AC3E}">
        <p14:creationId xmlns:p14="http://schemas.microsoft.com/office/powerpoint/2010/main" val="1534740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6</a:t>
            </a:fld>
            <a:endParaRPr lang="en-US"/>
          </a:p>
        </p:txBody>
      </p:sp>
    </p:spTree>
    <p:extLst>
      <p:ext uri="{BB962C8B-B14F-4D97-AF65-F5344CB8AC3E}">
        <p14:creationId xmlns:p14="http://schemas.microsoft.com/office/powerpoint/2010/main" val="763444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7</a:t>
            </a:fld>
            <a:endParaRPr lang="en-US"/>
          </a:p>
        </p:txBody>
      </p:sp>
    </p:spTree>
    <p:extLst>
      <p:ext uri="{BB962C8B-B14F-4D97-AF65-F5344CB8AC3E}">
        <p14:creationId xmlns:p14="http://schemas.microsoft.com/office/powerpoint/2010/main" val="2196925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8</a:t>
            </a:fld>
            <a:endParaRPr lang="en-US"/>
          </a:p>
        </p:txBody>
      </p:sp>
    </p:spTree>
    <p:extLst>
      <p:ext uri="{BB962C8B-B14F-4D97-AF65-F5344CB8AC3E}">
        <p14:creationId xmlns:p14="http://schemas.microsoft.com/office/powerpoint/2010/main" val="373508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5CEB353C-816D-A442-BDDB-FEC34ABCCCAA}" type="slidenum">
              <a:rPr lang="en-US" smtClean="0"/>
              <a:t>9</a:t>
            </a:fld>
            <a:endParaRPr lang="en-US"/>
          </a:p>
        </p:txBody>
      </p:sp>
    </p:spTree>
    <p:extLst>
      <p:ext uri="{BB962C8B-B14F-4D97-AF65-F5344CB8AC3E}">
        <p14:creationId xmlns:p14="http://schemas.microsoft.com/office/powerpoint/2010/main" val="929971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209801"/>
            <a:ext cx="6400800" cy="685799"/>
          </a:xfrm>
        </p:spPr>
        <p:txBody>
          <a:bodyPr anchor="t"/>
          <a:lstStyle>
            <a:lvl1pPr algn="ctr">
              <a:defRPr b="1">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2971800"/>
            <a:ext cx="6400800" cy="457200"/>
          </a:xfrm>
        </p:spPr>
        <p:txBody>
          <a:bodyPr anchor="ctr">
            <a:normAutofit/>
          </a:bodyPr>
          <a:lstStyle>
            <a:lvl1pPr marL="0" indent="0" algn="ctr">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66584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D1B2E3-3E40-5040-904C-5D9B1F512E40}"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a:t>
            </a:fld>
            <a:endParaRPr lang="en-US"/>
          </a:p>
        </p:txBody>
      </p:sp>
    </p:spTree>
    <p:extLst>
      <p:ext uri="{BB962C8B-B14F-4D97-AF65-F5344CB8AC3E}">
        <p14:creationId xmlns:p14="http://schemas.microsoft.com/office/powerpoint/2010/main" val="72623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CB230B-F642-8349-A125-BF1F59E38F31}" type="datetime1">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C37F8-DB9F-4D58-B490-F5ECA928CAA2}" type="slidenum">
              <a:rPr lang="en-US" smtClean="0"/>
              <a:t>‹#›</a:t>
            </a:fld>
            <a:endParaRPr lang="en-US"/>
          </a:p>
        </p:txBody>
      </p:sp>
    </p:spTree>
    <p:extLst>
      <p:ext uri="{BB962C8B-B14F-4D97-AF65-F5344CB8AC3E}">
        <p14:creationId xmlns:p14="http://schemas.microsoft.com/office/powerpoint/2010/main" val="3229278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371600"/>
            <a:ext cx="4040188"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57400"/>
            <a:ext cx="4040188" cy="4068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371600"/>
            <a:ext cx="40417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057400"/>
            <a:ext cx="4041775" cy="4068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626EB9-9C7D-3A49-A17C-A84D39731E9F}" type="datetime1">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2C37F8-DB9F-4D58-B490-F5ECA928CAA2}" type="slidenum">
              <a:rPr lang="en-US" smtClean="0"/>
              <a:t>‹#›</a:t>
            </a:fld>
            <a:endParaRPr lang="en-US"/>
          </a:p>
        </p:txBody>
      </p:sp>
    </p:spTree>
    <p:extLst>
      <p:ext uri="{BB962C8B-B14F-4D97-AF65-F5344CB8AC3E}">
        <p14:creationId xmlns:p14="http://schemas.microsoft.com/office/powerpoint/2010/main" val="599194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1AAD25-49FD-FA48-8544-F37D530E0C71}" type="datetime1">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a:t>
            </a:fld>
            <a:endParaRPr lang="en-US"/>
          </a:p>
        </p:txBody>
      </p:sp>
    </p:spTree>
    <p:extLst>
      <p:ext uri="{BB962C8B-B14F-4D97-AF65-F5344CB8AC3E}">
        <p14:creationId xmlns:p14="http://schemas.microsoft.com/office/powerpoint/2010/main" val="2261522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600"/>
            <a:ext cx="6858000" cy="914400"/>
          </a:xfrm>
          <a:prstGeom prst="rect">
            <a:avLst/>
          </a:prstGeom>
        </p:spPr>
        <p:txBody>
          <a:bodyPr vert="horz" lIns="91440" tIns="45720" rIns="91440" bIns="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96200" y="6613525"/>
            <a:ext cx="990600" cy="168275"/>
          </a:xfrm>
          <a:prstGeom prst="rect">
            <a:avLst/>
          </a:prstGeom>
        </p:spPr>
        <p:txBody>
          <a:bodyPr vert="horz" lIns="91440" tIns="45720" rIns="91440" bIns="45720" rtlCol="0" anchor="ctr"/>
          <a:lstStyle>
            <a:lvl1pPr algn="r">
              <a:defRPr sz="1200">
                <a:solidFill>
                  <a:schemeClr val="tx1">
                    <a:tint val="75000"/>
                  </a:schemeClr>
                </a:solidFill>
              </a:defRPr>
            </a:lvl1pPr>
          </a:lstStyle>
          <a:p>
            <a:fld id="{D27CA874-385D-7D40-8483-886A8DD3C4DA}" type="datetime1">
              <a:rPr lang="en-US" smtClean="0"/>
              <a:t>11/7/2018</a:t>
            </a:fld>
            <a:endParaRPr lang="en-US" dirty="0"/>
          </a:p>
        </p:txBody>
      </p:sp>
      <p:sp>
        <p:nvSpPr>
          <p:cNvPr id="5" name="Footer Placeholder 4"/>
          <p:cNvSpPr>
            <a:spLocks noGrp="1"/>
          </p:cNvSpPr>
          <p:nvPr>
            <p:ph type="ftr" sz="quarter" idx="3"/>
          </p:nvPr>
        </p:nvSpPr>
        <p:spPr>
          <a:xfrm>
            <a:off x="457200" y="6356350"/>
            <a:ext cx="655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153400" y="6340475"/>
            <a:ext cx="533400" cy="196850"/>
          </a:xfrm>
          <a:prstGeom prst="rect">
            <a:avLst/>
          </a:prstGeom>
        </p:spPr>
        <p:txBody>
          <a:bodyPr vert="horz" lIns="91440" tIns="45720" rIns="91440" bIns="45720" rtlCol="0" anchor="ctr"/>
          <a:lstStyle>
            <a:lvl1pPr algn="r">
              <a:defRPr sz="1200">
                <a:solidFill>
                  <a:schemeClr val="tx1">
                    <a:tint val="75000"/>
                  </a:schemeClr>
                </a:solidFill>
              </a:defRPr>
            </a:lvl1pPr>
          </a:lstStyle>
          <a:p>
            <a:fld id="{2F2C37F8-DB9F-4D58-B490-F5ECA928CAA2}" type="slidenum">
              <a:rPr lang="en-US" smtClean="0"/>
              <a:t>‹#›</a:t>
            </a:fld>
            <a:endParaRPr lang="en-US"/>
          </a:p>
        </p:txBody>
      </p:sp>
    </p:spTree>
    <p:extLst>
      <p:ext uri="{BB962C8B-B14F-4D97-AF65-F5344CB8AC3E}">
        <p14:creationId xmlns:p14="http://schemas.microsoft.com/office/powerpoint/2010/main" val="2298051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ftr="0"/>
  <p:txStyles>
    <p:titleStyle>
      <a:lvl1pPr algn="l" defTabSz="914400" rtl="0" eaLnBrk="1" latinLnBrk="0" hangingPunct="1">
        <a:spcBef>
          <a:spcPct val="0"/>
        </a:spcBef>
        <a:buNone/>
        <a:defRPr sz="3600" b="0" kern="1200">
          <a:solidFill>
            <a:schemeClr val="accent6"/>
          </a:solidFill>
          <a:latin typeface="+mj-lt"/>
          <a:ea typeface="+mj-ea"/>
          <a:cs typeface="+mj-cs"/>
        </a:defRPr>
      </a:lvl1pPr>
    </p:titleStyle>
    <p:bodyStyle>
      <a:lvl1pPr marL="230188" indent="-222250" algn="l" defTabSz="914400" rtl="0" eaLnBrk="1" latinLnBrk="0" hangingPunct="1">
        <a:spcBef>
          <a:spcPts val="300"/>
        </a:spcBef>
        <a:spcAft>
          <a:spcPts val="600"/>
        </a:spcAft>
        <a:buFont typeface="Arial" panose="020B0604020202020204" pitchFamily="34" charset="0"/>
        <a:buChar char="•"/>
        <a:tabLst/>
        <a:defRPr sz="3200" kern="1200">
          <a:solidFill>
            <a:schemeClr val="tx1"/>
          </a:solidFill>
          <a:latin typeface="+mn-lt"/>
          <a:ea typeface="+mn-ea"/>
          <a:cs typeface="+mn-cs"/>
        </a:defRPr>
      </a:lvl1pPr>
      <a:lvl2pPr marL="685800" indent="-287338" algn="l" defTabSz="914400" rtl="0" eaLnBrk="1" latinLnBrk="0" hangingPunct="1">
        <a:spcBef>
          <a:spcPts val="300"/>
        </a:spcBef>
        <a:spcAft>
          <a:spcPts val="600"/>
        </a:spcAft>
        <a:buFont typeface="Arial" panose="020B0604020202020204" pitchFamily="34" charset="0"/>
        <a:buChar char="–"/>
        <a:tabLst/>
        <a:defRPr sz="2800" kern="1200">
          <a:solidFill>
            <a:schemeClr val="tx1"/>
          </a:solidFill>
          <a:latin typeface="+mn-lt"/>
          <a:ea typeface="+mn-ea"/>
          <a:cs typeface="+mn-cs"/>
        </a:defRPr>
      </a:lvl2pPr>
      <a:lvl3pPr marL="1143000" indent="-228600" algn="l" defTabSz="914400" rtl="0" eaLnBrk="1" latinLnBrk="0" hangingPunct="1">
        <a:spcBef>
          <a:spcPts val="300"/>
        </a:spcBef>
        <a:spcAft>
          <a:spcPts val="600"/>
        </a:spcAft>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300"/>
        </a:spcBef>
        <a:spcAft>
          <a:spcPts val="600"/>
        </a:spcAft>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300"/>
        </a:spcBef>
        <a:spcAft>
          <a:spcPts val="6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svg"/><Relationship Id="rId3" Type="http://schemas.openxmlformats.org/officeDocument/2006/relationships/image" Target="../media/image7.jpeg"/><Relationship Id="rId7" Type="http://schemas.openxmlformats.org/officeDocument/2006/relationships/image" Target="../media/image11.svg"/><Relationship Id="rId12" Type="http://schemas.openxmlformats.org/officeDocument/2006/relationships/image" Target="../media/image16.svg"/><Relationship Id="rId2" Type="http://schemas.openxmlformats.org/officeDocument/2006/relationships/notesSlide" Target="../notesSlides/notesSlide7.xml"/><Relationship Id="rId16" Type="http://schemas.openxmlformats.org/officeDocument/2006/relationships/image" Target="../media/image20.png"/><Relationship Id="rId1" Type="http://schemas.openxmlformats.org/officeDocument/2006/relationships/slideLayout" Target="../slideLayouts/slideLayout5.xml"/><Relationship Id="rId6" Type="http://schemas.openxmlformats.org/officeDocument/2006/relationships/image" Target="../media/image10.svg"/><Relationship Id="rId11" Type="http://schemas.openxmlformats.org/officeDocument/2006/relationships/image" Target="../media/image15.svg"/><Relationship Id="rId5" Type="http://schemas.openxmlformats.org/officeDocument/2006/relationships/image" Target="../media/image9.svg"/><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 Id="rId1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5300" y="1981200"/>
            <a:ext cx="8153400" cy="1524000"/>
          </a:xfrm>
        </p:spPr>
        <p:txBody>
          <a:bodyPr>
            <a:normAutofit/>
          </a:bodyPr>
          <a:lstStyle/>
          <a:p>
            <a:br>
              <a:rPr lang="en-US" sz="2400" dirty="0"/>
            </a:br>
            <a:r>
              <a:rPr lang="en-US" sz="3200" dirty="0"/>
              <a:t>Current Issue: Offshore Profit Shifting</a:t>
            </a:r>
            <a:endParaRPr lang="en-US" sz="3200" b="0" dirty="0"/>
          </a:p>
        </p:txBody>
      </p:sp>
      <p:sp>
        <p:nvSpPr>
          <p:cNvPr id="3" name="Subtitle 2"/>
          <p:cNvSpPr>
            <a:spLocks noGrp="1"/>
          </p:cNvSpPr>
          <p:nvPr>
            <p:ph type="subTitle" idx="1"/>
          </p:nvPr>
        </p:nvSpPr>
        <p:spPr>
          <a:xfrm>
            <a:off x="457200" y="4800600"/>
            <a:ext cx="8229600" cy="1600200"/>
          </a:xfrm>
        </p:spPr>
        <p:txBody>
          <a:bodyPr>
            <a:normAutofit/>
          </a:bodyPr>
          <a:lstStyle/>
          <a:p>
            <a:r>
              <a:rPr lang="en-US" sz="1600" dirty="0">
                <a:solidFill>
                  <a:schemeClr val="tx1"/>
                </a:solidFill>
              </a:rPr>
              <a:t>Ray Mataloni, Balance of Payments Division</a:t>
            </a:r>
          </a:p>
          <a:p>
            <a:r>
              <a:rPr lang="en-US" sz="1600" dirty="0">
                <a:solidFill>
                  <a:schemeClr val="tx1"/>
                </a:solidFill>
              </a:rPr>
              <a:t>BEA Advisory Committee Meeting</a:t>
            </a:r>
          </a:p>
          <a:p>
            <a:r>
              <a:rPr lang="en-US" sz="1600" dirty="0">
                <a:solidFill>
                  <a:schemeClr val="tx1"/>
                </a:solidFill>
              </a:rPr>
              <a:t>November 9, 2018</a:t>
            </a:r>
          </a:p>
        </p:txBody>
      </p:sp>
    </p:spTree>
    <p:extLst>
      <p:ext uri="{BB962C8B-B14F-4D97-AF65-F5344CB8AC3E}">
        <p14:creationId xmlns:p14="http://schemas.microsoft.com/office/powerpoint/2010/main" val="3792284030"/>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8CA8F-7047-4ABD-868E-9E29A18792EE}"/>
              </a:ext>
            </a:extLst>
          </p:cNvPr>
          <p:cNvSpPr>
            <a:spLocks noGrp="1"/>
          </p:cNvSpPr>
          <p:nvPr>
            <p:ph type="title"/>
          </p:nvPr>
        </p:nvSpPr>
        <p:spPr/>
        <p:txBody>
          <a:bodyPr>
            <a:normAutofit/>
          </a:bodyPr>
          <a:lstStyle/>
          <a:p>
            <a:r>
              <a:rPr lang="en-US" dirty="0"/>
              <a:t>Which accounts are affected?</a:t>
            </a:r>
          </a:p>
        </p:txBody>
      </p:sp>
      <p:sp>
        <p:nvSpPr>
          <p:cNvPr id="4" name="Slide Number Placeholder 3">
            <a:extLst>
              <a:ext uri="{FF2B5EF4-FFF2-40B4-BE49-F238E27FC236}">
                <a16:creationId xmlns:a16="http://schemas.microsoft.com/office/drawing/2014/main" id="{6BAF2DCB-C970-41AF-BFF6-EF0B6D24B14B}"/>
              </a:ext>
            </a:extLst>
          </p:cNvPr>
          <p:cNvSpPr>
            <a:spLocks noGrp="1"/>
          </p:cNvSpPr>
          <p:nvPr>
            <p:ph type="sldNum" sz="quarter" idx="12"/>
          </p:nvPr>
        </p:nvSpPr>
        <p:spPr/>
        <p:txBody>
          <a:bodyPr/>
          <a:lstStyle/>
          <a:p>
            <a:fld id="{2F2C37F8-DB9F-4D58-B490-F5ECA928CAA2}" type="slidenum">
              <a:rPr lang="en-US" smtClean="0"/>
              <a:t>10</a:t>
            </a:fld>
            <a:endParaRPr lang="en-US"/>
          </a:p>
        </p:txBody>
      </p:sp>
      <p:sp>
        <p:nvSpPr>
          <p:cNvPr id="5" name="TextBox 4">
            <a:extLst>
              <a:ext uri="{FF2B5EF4-FFF2-40B4-BE49-F238E27FC236}">
                <a16:creationId xmlns:a16="http://schemas.microsoft.com/office/drawing/2014/main" id="{A7BEE265-31E7-4C9D-B3AF-3C02BCE454C0}"/>
              </a:ext>
            </a:extLst>
          </p:cNvPr>
          <p:cNvSpPr txBox="1"/>
          <p:nvPr/>
        </p:nvSpPr>
        <p:spPr>
          <a:xfrm>
            <a:off x="571500" y="1524000"/>
            <a:ext cx="8001000" cy="4355038"/>
          </a:xfrm>
          <a:prstGeom prst="rect">
            <a:avLst/>
          </a:prstGeom>
          <a:noFill/>
        </p:spPr>
        <p:txBody>
          <a:bodyPr wrap="square" rtlCol="0">
            <a:spAutoFit/>
          </a:bodyPr>
          <a:lstStyle/>
          <a:p>
            <a:pPr>
              <a:spcAft>
                <a:spcPts val="1800"/>
              </a:spcAft>
            </a:pPr>
            <a:r>
              <a:rPr lang="en-US" sz="2800" b="1" i="1" dirty="0">
                <a:solidFill>
                  <a:srgbClr val="0070C0"/>
                </a:solidFill>
              </a:rPr>
              <a:t>Research question</a:t>
            </a:r>
            <a:r>
              <a:rPr lang="en-US" sz="2800" b="1" dirty="0">
                <a:solidFill>
                  <a:srgbClr val="0070C0"/>
                </a:solidFill>
              </a:rPr>
              <a:t>:</a:t>
            </a:r>
            <a:r>
              <a:rPr lang="en-US" sz="2800" dirty="0"/>
              <a:t> How do the results from the previous paper affect key published aggregates in the U.S. economic accounts?</a:t>
            </a:r>
          </a:p>
          <a:p>
            <a:pPr>
              <a:spcAft>
                <a:spcPts val="1800"/>
              </a:spcAft>
            </a:pPr>
            <a:endParaRPr lang="en-US" sz="3600" dirty="0"/>
          </a:p>
          <a:p>
            <a:pPr>
              <a:spcAft>
                <a:spcPts val="1800"/>
              </a:spcAft>
            </a:pPr>
            <a:r>
              <a:rPr lang="en-US" sz="2800" b="1" i="1" dirty="0">
                <a:solidFill>
                  <a:srgbClr val="0070C0"/>
                </a:solidFill>
              </a:rPr>
              <a:t>Paper: </a:t>
            </a:r>
            <a:r>
              <a:rPr lang="en-US" sz="2800" dirty="0"/>
              <a:t>Multinational Profit Shifting and Measures throughout Economic Accounts</a:t>
            </a:r>
          </a:p>
          <a:p>
            <a:pPr>
              <a:spcAft>
                <a:spcPts val="2400"/>
              </a:spcAft>
            </a:pPr>
            <a:r>
              <a:rPr lang="en-US" dirty="0"/>
              <a:t>By Jennifer Bruner, Dylan Rassier and Kim Ruhl</a:t>
            </a:r>
          </a:p>
          <a:p>
            <a:endParaRPr lang="en-US" dirty="0"/>
          </a:p>
        </p:txBody>
      </p:sp>
    </p:spTree>
    <p:extLst>
      <p:ext uri="{BB962C8B-B14F-4D97-AF65-F5344CB8AC3E}">
        <p14:creationId xmlns:p14="http://schemas.microsoft.com/office/powerpoint/2010/main" val="3865783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Some illustrative results for 2014</a:t>
            </a:r>
          </a:p>
        </p:txBody>
      </p:sp>
      <p:sp>
        <p:nvSpPr>
          <p:cNvPr id="5" name="Slide Number Placeholder 4"/>
          <p:cNvSpPr>
            <a:spLocks noGrp="1"/>
          </p:cNvSpPr>
          <p:nvPr>
            <p:ph type="sldNum" sz="quarter" idx="12"/>
          </p:nvPr>
        </p:nvSpPr>
        <p:spPr/>
        <p:txBody>
          <a:bodyPr/>
          <a:lstStyle/>
          <a:p>
            <a:fld id="{2F2C37F8-DB9F-4D58-B490-F5ECA928CAA2}" type="slidenum">
              <a:rPr lang="en-US" smtClean="0"/>
              <a:t>11</a:t>
            </a:fld>
            <a:endParaRPr lang="en-US"/>
          </a:p>
        </p:txBody>
      </p:sp>
      <p:sp>
        <p:nvSpPr>
          <p:cNvPr id="7" name="TextBox 6"/>
          <p:cNvSpPr txBox="1"/>
          <p:nvPr/>
        </p:nvSpPr>
        <p:spPr>
          <a:xfrm>
            <a:off x="1752600" y="4701806"/>
            <a:ext cx="1790700" cy="584775"/>
          </a:xfrm>
          <a:prstGeom prst="rect">
            <a:avLst/>
          </a:prstGeom>
          <a:noFill/>
        </p:spPr>
        <p:txBody>
          <a:bodyPr wrap="square" rtlCol="0">
            <a:spAutoFit/>
          </a:bodyPr>
          <a:lstStyle/>
          <a:p>
            <a:r>
              <a:rPr lang="en-US" sz="3200" dirty="0"/>
              <a:t>U.S. GDP</a:t>
            </a:r>
          </a:p>
        </p:txBody>
      </p:sp>
      <p:sp>
        <p:nvSpPr>
          <p:cNvPr id="8" name="TextBox 7"/>
          <p:cNvSpPr txBox="1"/>
          <p:nvPr/>
        </p:nvSpPr>
        <p:spPr>
          <a:xfrm>
            <a:off x="990600" y="2133600"/>
            <a:ext cx="2362200" cy="461665"/>
          </a:xfrm>
          <a:prstGeom prst="rect">
            <a:avLst/>
          </a:prstGeom>
          <a:noFill/>
        </p:spPr>
        <p:txBody>
          <a:bodyPr wrap="square" rtlCol="0">
            <a:spAutoFit/>
          </a:bodyPr>
          <a:lstStyle/>
          <a:p>
            <a:r>
              <a:rPr lang="en-US" sz="2400" b="1" dirty="0"/>
              <a:t>C</a:t>
            </a:r>
            <a:r>
              <a:rPr lang="en-US" sz="2400" dirty="0"/>
              <a:t>onsumption</a:t>
            </a:r>
          </a:p>
        </p:txBody>
      </p:sp>
      <p:sp>
        <p:nvSpPr>
          <p:cNvPr id="9" name="TextBox 8"/>
          <p:cNvSpPr txBox="1"/>
          <p:nvPr/>
        </p:nvSpPr>
        <p:spPr>
          <a:xfrm>
            <a:off x="1031131" y="2559116"/>
            <a:ext cx="2362200" cy="461665"/>
          </a:xfrm>
          <a:prstGeom prst="rect">
            <a:avLst/>
          </a:prstGeom>
          <a:noFill/>
        </p:spPr>
        <p:txBody>
          <a:bodyPr wrap="square" rtlCol="0">
            <a:spAutoFit/>
          </a:bodyPr>
          <a:lstStyle/>
          <a:p>
            <a:r>
              <a:rPr lang="en-US" sz="2400" dirty="0"/>
              <a:t>+ </a:t>
            </a:r>
            <a:r>
              <a:rPr lang="en-US" sz="2400" b="1" dirty="0"/>
              <a:t>I</a:t>
            </a:r>
            <a:r>
              <a:rPr lang="en-US" sz="2400" dirty="0"/>
              <a:t>nvestment</a:t>
            </a:r>
          </a:p>
        </p:txBody>
      </p:sp>
      <p:sp>
        <p:nvSpPr>
          <p:cNvPr id="10" name="TextBox 9"/>
          <p:cNvSpPr txBox="1"/>
          <p:nvPr/>
        </p:nvSpPr>
        <p:spPr>
          <a:xfrm>
            <a:off x="1016540" y="3077606"/>
            <a:ext cx="3403060" cy="461665"/>
          </a:xfrm>
          <a:prstGeom prst="rect">
            <a:avLst/>
          </a:prstGeom>
          <a:noFill/>
        </p:spPr>
        <p:txBody>
          <a:bodyPr wrap="square" rtlCol="0">
            <a:spAutoFit/>
          </a:bodyPr>
          <a:lstStyle/>
          <a:p>
            <a:r>
              <a:rPr lang="en-US" sz="2400" dirty="0"/>
              <a:t>+ </a:t>
            </a:r>
            <a:r>
              <a:rPr lang="en-US" sz="2400" b="1" dirty="0"/>
              <a:t>G</a:t>
            </a:r>
            <a:r>
              <a:rPr lang="en-US" sz="2400" dirty="0"/>
              <a:t>overnment spending</a:t>
            </a:r>
          </a:p>
        </p:txBody>
      </p:sp>
      <p:sp>
        <p:nvSpPr>
          <p:cNvPr id="11" name="TextBox 10"/>
          <p:cNvSpPr txBox="1"/>
          <p:nvPr/>
        </p:nvSpPr>
        <p:spPr>
          <a:xfrm>
            <a:off x="1016540" y="3599123"/>
            <a:ext cx="3200400" cy="461665"/>
          </a:xfrm>
          <a:prstGeom prst="rect">
            <a:avLst/>
          </a:prstGeom>
          <a:noFill/>
        </p:spPr>
        <p:txBody>
          <a:bodyPr wrap="square" rtlCol="0">
            <a:spAutoFit/>
          </a:bodyPr>
          <a:lstStyle/>
          <a:p>
            <a:r>
              <a:rPr lang="en-US" sz="2400" dirty="0"/>
              <a:t>+ </a:t>
            </a:r>
            <a:r>
              <a:rPr lang="en-US" sz="2400" dirty="0" err="1"/>
              <a:t>E</a:t>
            </a:r>
            <a:r>
              <a:rPr lang="en-US" sz="2400" b="1" dirty="0" err="1"/>
              <a:t>X</a:t>
            </a:r>
            <a:r>
              <a:rPr lang="en-US" sz="2400" dirty="0" err="1"/>
              <a:t>ports</a:t>
            </a:r>
            <a:endParaRPr lang="en-US" sz="2400" dirty="0"/>
          </a:p>
        </p:txBody>
      </p:sp>
      <p:sp>
        <p:nvSpPr>
          <p:cNvPr id="12" name="TextBox 11"/>
          <p:cNvSpPr txBox="1"/>
          <p:nvPr/>
        </p:nvSpPr>
        <p:spPr>
          <a:xfrm>
            <a:off x="1031131" y="4120855"/>
            <a:ext cx="3200400" cy="461665"/>
          </a:xfrm>
          <a:prstGeom prst="rect">
            <a:avLst/>
          </a:prstGeom>
          <a:noFill/>
        </p:spPr>
        <p:txBody>
          <a:bodyPr wrap="square" rtlCol="0">
            <a:spAutoFit/>
          </a:bodyPr>
          <a:lstStyle/>
          <a:p>
            <a:r>
              <a:rPr lang="en-US" sz="2400" dirty="0"/>
              <a:t>- </a:t>
            </a:r>
            <a:r>
              <a:rPr lang="en-US" sz="2400" dirty="0" err="1"/>
              <a:t>I</a:t>
            </a:r>
            <a:r>
              <a:rPr lang="en-US" sz="2400" b="1" dirty="0" err="1"/>
              <a:t>M</a:t>
            </a:r>
            <a:r>
              <a:rPr lang="en-US" sz="2400" dirty="0" err="1"/>
              <a:t>ports</a:t>
            </a:r>
            <a:endParaRPr lang="en-US" sz="2400" dirty="0"/>
          </a:p>
        </p:txBody>
      </p:sp>
      <p:cxnSp>
        <p:nvCxnSpPr>
          <p:cNvPr id="14" name="Straight Connector 13"/>
          <p:cNvCxnSpPr/>
          <p:nvPr/>
        </p:nvCxnSpPr>
        <p:spPr>
          <a:xfrm>
            <a:off x="762000" y="4699575"/>
            <a:ext cx="3505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358318" y="2189784"/>
            <a:ext cx="2362200" cy="461665"/>
          </a:xfrm>
          <a:prstGeom prst="rect">
            <a:avLst/>
          </a:prstGeom>
          <a:noFill/>
        </p:spPr>
        <p:txBody>
          <a:bodyPr wrap="square" rtlCol="0">
            <a:spAutoFit/>
          </a:bodyPr>
          <a:lstStyle/>
          <a:p>
            <a:r>
              <a:rPr lang="en-US" sz="2400" dirty="0"/>
              <a:t>GDP</a:t>
            </a:r>
          </a:p>
        </p:txBody>
      </p:sp>
      <p:sp>
        <p:nvSpPr>
          <p:cNvPr id="16" name="TextBox 15"/>
          <p:cNvSpPr txBox="1"/>
          <p:nvPr/>
        </p:nvSpPr>
        <p:spPr>
          <a:xfrm>
            <a:off x="5366425" y="2615941"/>
            <a:ext cx="3200400" cy="1200329"/>
          </a:xfrm>
          <a:prstGeom prst="rect">
            <a:avLst/>
          </a:prstGeom>
          <a:noFill/>
        </p:spPr>
        <p:txBody>
          <a:bodyPr wrap="square" rtlCol="0">
            <a:spAutoFit/>
          </a:bodyPr>
          <a:lstStyle/>
          <a:p>
            <a:r>
              <a:rPr lang="en-US" sz="2400" dirty="0"/>
              <a:t>+ Receipts of income (on direct and portfolio investment) from ROW</a:t>
            </a:r>
          </a:p>
        </p:txBody>
      </p:sp>
      <p:sp>
        <p:nvSpPr>
          <p:cNvPr id="17" name="TextBox 16"/>
          <p:cNvSpPr txBox="1"/>
          <p:nvPr/>
        </p:nvSpPr>
        <p:spPr>
          <a:xfrm>
            <a:off x="5403714" y="3836493"/>
            <a:ext cx="3200400" cy="830997"/>
          </a:xfrm>
          <a:prstGeom prst="rect">
            <a:avLst/>
          </a:prstGeom>
          <a:noFill/>
        </p:spPr>
        <p:txBody>
          <a:bodyPr wrap="square" rtlCol="0">
            <a:spAutoFit/>
          </a:bodyPr>
          <a:lstStyle/>
          <a:p>
            <a:r>
              <a:rPr lang="en-US" sz="2400" dirty="0"/>
              <a:t>- Payments of income to ROW</a:t>
            </a:r>
          </a:p>
        </p:txBody>
      </p:sp>
      <p:cxnSp>
        <p:nvCxnSpPr>
          <p:cNvPr id="18" name="Straight Connector 17"/>
          <p:cNvCxnSpPr/>
          <p:nvPr/>
        </p:nvCxnSpPr>
        <p:spPr>
          <a:xfrm>
            <a:off x="5098914" y="4699575"/>
            <a:ext cx="3505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172198" y="4699575"/>
            <a:ext cx="1752601" cy="584775"/>
          </a:xfrm>
          <a:prstGeom prst="rect">
            <a:avLst/>
          </a:prstGeom>
          <a:noFill/>
        </p:spPr>
        <p:txBody>
          <a:bodyPr wrap="square" rtlCol="0">
            <a:spAutoFit/>
          </a:bodyPr>
          <a:lstStyle/>
          <a:p>
            <a:r>
              <a:rPr lang="en-US" sz="3200" dirty="0"/>
              <a:t>U.S. GNP</a:t>
            </a:r>
          </a:p>
        </p:txBody>
      </p:sp>
      <p:sp>
        <p:nvSpPr>
          <p:cNvPr id="2" name="TextBox 1"/>
          <p:cNvSpPr txBox="1"/>
          <p:nvPr/>
        </p:nvSpPr>
        <p:spPr>
          <a:xfrm>
            <a:off x="1219200" y="1219200"/>
            <a:ext cx="4267200" cy="369332"/>
          </a:xfrm>
          <a:prstGeom prst="rect">
            <a:avLst/>
          </a:prstGeom>
          <a:noFill/>
        </p:spPr>
        <p:txBody>
          <a:bodyPr wrap="square" rtlCol="0">
            <a:spAutoFit/>
          </a:bodyPr>
          <a:lstStyle/>
          <a:p>
            <a:r>
              <a:rPr lang="en-US" dirty="0">
                <a:solidFill>
                  <a:srgbClr val="D86018"/>
                </a:solidFill>
              </a:rPr>
              <a:t>Under reapportionment … </a:t>
            </a:r>
          </a:p>
        </p:txBody>
      </p:sp>
      <p:sp>
        <p:nvSpPr>
          <p:cNvPr id="3" name="TextBox 2"/>
          <p:cNvSpPr txBox="1"/>
          <p:nvPr/>
        </p:nvSpPr>
        <p:spPr>
          <a:xfrm>
            <a:off x="6577517" y="1487269"/>
            <a:ext cx="2338694" cy="646331"/>
          </a:xfrm>
          <a:prstGeom prst="rect">
            <a:avLst/>
          </a:prstGeom>
          <a:noFill/>
        </p:spPr>
        <p:txBody>
          <a:bodyPr wrap="square" rtlCol="0">
            <a:spAutoFit/>
          </a:bodyPr>
          <a:lstStyle/>
          <a:p>
            <a:r>
              <a:rPr lang="en-US" dirty="0">
                <a:solidFill>
                  <a:srgbClr val="D86018"/>
                </a:solidFill>
              </a:rPr>
              <a:t>Some profits currently recorded here</a:t>
            </a:r>
          </a:p>
        </p:txBody>
      </p:sp>
      <p:cxnSp>
        <p:nvCxnSpPr>
          <p:cNvPr id="20" name="Straight Arrow Connector 19"/>
          <p:cNvCxnSpPr/>
          <p:nvPr/>
        </p:nvCxnSpPr>
        <p:spPr>
          <a:xfrm flipH="1">
            <a:off x="6856782" y="2132432"/>
            <a:ext cx="412614" cy="545650"/>
          </a:xfrm>
          <a:prstGeom prst="straightConnector1">
            <a:avLst/>
          </a:prstGeom>
          <a:ln>
            <a:solidFill>
              <a:srgbClr val="D86018"/>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543300" y="3645289"/>
            <a:ext cx="1752600" cy="369332"/>
          </a:xfrm>
          <a:prstGeom prst="rect">
            <a:avLst/>
          </a:prstGeom>
          <a:noFill/>
        </p:spPr>
        <p:txBody>
          <a:bodyPr wrap="square" rtlCol="0">
            <a:spAutoFit/>
          </a:bodyPr>
          <a:lstStyle/>
          <a:p>
            <a:r>
              <a:rPr lang="en-US" dirty="0">
                <a:solidFill>
                  <a:srgbClr val="D86018"/>
                </a:solidFill>
              </a:rPr>
              <a:t>Are moved here</a:t>
            </a:r>
          </a:p>
        </p:txBody>
      </p:sp>
      <p:cxnSp>
        <p:nvCxnSpPr>
          <p:cNvPr id="22" name="Straight Arrow Connector 21"/>
          <p:cNvCxnSpPr/>
          <p:nvPr/>
        </p:nvCxnSpPr>
        <p:spPr>
          <a:xfrm flipH="1">
            <a:off x="2590800" y="3836493"/>
            <a:ext cx="911969" cy="0"/>
          </a:xfrm>
          <a:prstGeom prst="straightConnector1">
            <a:avLst/>
          </a:prstGeom>
          <a:ln>
            <a:solidFill>
              <a:srgbClr val="D86018"/>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261041" y="6370383"/>
            <a:ext cx="3657600" cy="307777"/>
          </a:xfrm>
          <a:prstGeom prst="rect">
            <a:avLst/>
          </a:prstGeom>
          <a:noFill/>
        </p:spPr>
        <p:txBody>
          <a:bodyPr wrap="square" rtlCol="0">
            <a:spAutoFit/>
          </a:bodyPr>
          <a:lstStyle/>
          <a:p>
            <a:r>
              <a:rPr lang="en-US" sz="1400" dirty="0"/>
              <a:t>ROW = Rest of world</a:t>
            </a:r>
          </a:p>
        </p:txBody>
      </p:sp>
      <p:sp>
        <p:nvSpPr>
          <p:cNvPr id="13" name="TextBox 12">
            <a:extLst>
              <a:ext uri="{FF2B5EF4-FFF2-40B4-BE49-F238E27FC236}">
                <a16:creationId xmlns:a16="http://schemas.microsoft.com/office/drawing/2014/main" id="{60E158F6-ACCD-49AB-BDD5-62849DA533FF}"/>
              </a:ext>
            </a:extLst>
          </p:cNvPr>
          <p:cNvSpPr txBox="1"/>
          <p:nvPr/>
        </p:nvSpPr>
        <p:spPr>
          <a:xfrm>
            <a:off x="5337241" y="5289550"/>
            <a:ext cx="3505200" cy="923330"/>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dirty="0"/>
              <a:t>Rate of return on outward direct investment falls from 8.5% to 3.5%</a:t>
            </a:r>
          </a:p>
        </p:txBody>
      </p:sp>
      <p:sp>
        <p:nvSpPr>
          <p:cNvPr id="24" name="TextBox 23">
            <a:extLst>
              <a:ext uri="{FF2B5EF4-FFF2-40B4-BE49-F238E27FC236}">
                <a16:creationId xmlns:a16="http://schemas.microsoft.com/office/drawing/2014/main" id="{26954E1D-8616-4C45-9D77-B2987DAE9493}"/>
              </a:ext>
            </a:extLst>
          </p:cNvPr>
          <p:cNvSpPr txBox="1"/>
          <p:nvPr/>
        </p:nvSpPr>
        <p:spPr>
          <a:xfrm>
            <a:off x="990600" y="5305387"/>
            <a:ext cx="3422514" cy="1477328"/>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dirty="0"/>
              <a:t>Level of GDP increases $0.3 trillion, or 1.5%</a:t>
            </a:r>
          </a:p>
          <a:p>
            <a:pPr marL="285750" indent="-285750">
              <a:buFont typeface="Arial" panose="020B0604020202020204" pitchFamily="34" charset="0"/>
              <a:buChar char="•"/>
            </a:pPr>
            <a:r>
              <a:rPr lang="en-US" dirty="0"/>
              <a:t>Trade deficit expressed as a percent of GDP falls from            -2.8% to -1.3%.</a:t>
            </a:r>
          </a:p>
        </p:txBody>
      </p:sp>
    </p:spTree>
    <p:extLst>
      <p:ext uri="{BB962C8B-B14F-4D97-AF65-F5344CB8AC3E}">
        <p14:creationId xmlns:p14="http://schemas.microsoft.com/office/powerpoint/2010/main" val="55938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1" grpId="0"/>
      <p:bldP spid="13"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8CA8F-7047-4ABD-868E-9E29A18792EE}"/>
              </a:ext>
            </a:extLst>
          </p:cNvPr>
          <p:cNvSpPr>
            <a:spLocks noGrp="1"/>
          </p:cNvSpPr>
          <p:nvPr>
            <p:ph type="title"/>
          </p:nvPr>
        </p:nvSpPr>
        <p:spPr/>
        <p:txBody>
          <a:bodyPr/>
          <a:lstStyle/>
          <a:p>
            <a:r>
              <a:rPr lang="en-US" dirty="0"/>
              <a:t>How do multinationals shift profits?</a:t>
            </a:r>
          </a:p>
        </p:txBody>
      </p:sp>
      <p:sp>
        <p:nvSpPr>
          <p:cNvPr id="4" name="Slide Number Placeholder 3">
            <a:extLst>
              <a:ext uri="{FF2B5EF4-FFF2-40B4-BE49-F238E27FC236}">
                <a16:creationId xmlns:a16="http://schemas.microsoft.com/office/drawing/2014/main" id="{6BAF2DCB-C970-41AF-BFF6-EF0B6D24B14B}"/>
              </a:ext>
            </a:extLst>
          </p:cNvPr>
          <p:cNvSpPr>
            <a:spLocks noGrp="1"/>
          </p:cNvSpPr>
          <p:nvPr>
            <p:ph type="sldNum" sz="quarter" idx="12"/>
          </p:nvPr>
        </p:nvSpPr>
        <p:spPr/>
        <p:txBody>
          <a:bodyPr/>
          <a:lstStyle/>
          <a:p>
            <a:fld id="{2F2C37F8-DB9F-4D58-B490-F5ECA928CAA2}" type="slidenum">
              <a:rPr lang="en-US" smtClean="0"/>
              <a:t>12</a:t>
            </a:fld>
            <a:endParaRPr lang="en-US"/>
          </a:p>
        </p:txBody>
      </p:sp>
      <p:sp>
        <p:nvSpPr>
          <p:cNvPr id="5" name="TextBox 4">
            <a:extLst>
              <a:ext uri="{FF2B5EF4-FFF2-40B4-BE49-F238E27FC236}">
                <a16:creationId xmlns:a16="http://schemas.microsoft.com/office/drawing/2014/main" id="{A7BEE265-31E7-4C9D-B3AF-3C02BCE454C0}"/>
              </a:ext>
            </a:extLst>
          </p:cNvPr>
          <p:cNvSpPr txBox="1"/>
          <p:nvPr/>
        </p:nvSpPr>
        <p:spPr>
          <a:xfrm>
            <a:off x="457200" y="1447800"/>
            <a:ext cx="7924800" cy="4785926"/>
          </a:xfrm>
          <a:prstGeom prst="rect">
            <a:avLst/>
          </a:prstGeom>
          <a:noFill/>
        </p:spPr>
        <p:txBody>
          <a:bodyPr wrap="square" rtlCol="0">
            <a:spAutoFit/>
          </a:bodyPr>
          <a:lstStyle/>
          <a:p>
            <a:endParaRPr lang="en-US" dirty="0"/>
          </a:p>
          <a:p>
            <a:pPr>
              <a:spcAft>
                <a:spcPts val="1800"/>
              </a:spcAft>
            </a:pPr>
            <a:r>
              <a:rPr lang="en-US" sz="2800" b="1" i="1" dirty="0">
                <a:solidFill>
                  <a:srgbClr val="0070C0"/>
                </a:solidFill>
              </a:rPr>
              <a:t>Research question</a:t>
            </a:r>
            <a:r>
              <a:rPr lang="en-US" sz="2800" b="1" dirty="0">
                <a:solidFill>
                  <a:srgbClr val="0070C0"/>
                </a:solidFill>
              </a:rPr>
              <a:t>:</a:t>
            </a:r>
            <a:r>
              <a:rPr lang="en-US" sz="2800" dirty="0"/>
              <a:t> Have U.S. multinationals used cost sharing agreements to transfer intellectual property and its associated profits across countries?</a:t>
            </a:r>
            <a:endParaRPr lang="en-US" sz="2400" dirty="0"/>
          </a:p>
          <a:p>
            <a:r>
              <a:rPr lang="en-US" sz="2800" b="1" i="1" dirty="0">
                <a:solidFill>
                  <a:srgbClr val="0070C0"/>
                </a:solidFill>
              </a:rPr>
              <a:t>Note:</a:t>
            </a:r>
            <a:r>
              <a:rPr lang="en-US" sz="2800" dirty="0"/>
              <a:t> This is not an unconstrained optimization – the IRS is watching!</a:t>
            </a:r>
          </a:p>
          <a:p>
            <a:endParaRPr lang="en-US" sz="2800" dirty="0"/>
          </a:p>
          <a:p>
            <a:pPr>
              <a:spcAft>
                <a:spcPts val="1200"/>
              </a:spcAft>
            </a:pPr>
            <a:r>
              <a:rPr lang="en-US" sz="2800" b="1" i="1" dirty="0">
                <a:solidFill>
                  <a:srgbClr val="0070C0"/>
                </a:solidFill>
              </a:rPr>
              <a:t>Paper: </a:t>
            </a:r>
            <a:r>
              <a:rPr lang="en-US" sz="2400" dirty="0"/>
              <a:t>Strategic movement of intellectual property within U.S. multinational enterprises</a:t>
            </a:r>
          </a:p>
          <a:p>
            <a:r>
              <a:rPr lang="en-US" dirty="0"/>
              <a:t>By Derrick Jenniges, Raymond Mataloni Jr., Sarah Stutzman and Yiran Xin</a:t>
            </a:r>
          </a:p>
          <a:p>
            <a:endParaRPr lang="en-US" sz="2400" dirty="0"/>
          </a:p>
        </p:txBody>
      </p:sp>
    </p:spTree>
    <p:extLst>
      <p:ext uri="{BB962C8B-B14F-4D97-AF65-F5344CB8AC3E}">
        <p14:creationId xmlns:p14="http://schemas.microsoft.com/office/powerpoint/2010/main" val="1663143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482" y="86222"/>
            <a:ext cx="6858000" cy="914400"/>
          </a:xfrm>
        </p:spPr>
        <p:txBody>
          <a:bodyPr>
            <a:normAutofit fontScale="90000"/>
          </a:bodyPr>
          <a:lstStyle/>
          <a:p>
            <a:r>
              <a:rPr lang="en-US" dirty="0"/>
              <a:t>Cost-sharing agreement (CSA) definition</a:t>
            </a:r>
          </a:p>
        </p:txBody>
      </p:sp>
      <p:sp>
        <p:nvSpPr>
          <p:cNvPr id="3" name="Content Placeholder 2"/>
          <p:cNvSpPr>
            <a:spLocks noGrp="1"/>
          </p:cNvSpPr>
          <p:nvPr>
            <p:ph idx="1"/>
          </p:nvPr>
        </p:nvSpPr>
        <p:spPr>
          <a:xfrm>
            <a:off x="460513" y="2057400"/>
            <a:ext cx="8229600" cy="2209800"/>
          </a:xfrm>
        </p:spPr>
        <p:txBody>
          <a:bodyPr>
            <a:noAutofit/>
          </a:bodyPr>
          <a:lstStyle/>
          <a:p>
            <a:pPr marL="5953" indent="0">
              <a:buNone/>
            </a:pPr>
            <a:r>
              <a:rPr lang="en-US" dirty="0"/>
              <a:t>“An agreement whereby the parties agree to share the costs of developing one or more intangibles in proportion to the share of the reasonably anticipated benefits from exploiting the intangibles assigned to them under the agreement”</a:t>
            </a:r>
          </a:p>
        </p:txBody>
      </p:sp>
      <p:sp>
        <p:nvSpPr>
          <p:cNvPr id="5" name="Slide Number Placeholder 4"/>
          <p:cNvSpPr>
            <a:spLocks noGrp="1"/>
          </p:cNvSpPr>
          <p:nvPr>
            <p:ph type="sldNum" sz="quarter" idx="12"/>
          </p:nvPr>
        </p:nvSpPr>
        <p:spPr/>
        <p:txBody>
          <a:bodyPr/>
          <a:lstStyle/>
          <a:p>
            <a:fld id="{2F2C37F8-DB9F-4D58-B490-F5ECA928CAA2}" type="slidenum">
              <a:rPr lang="en-US" smtClean="0"/>
              <a:t>13</a:t>
            </a:fld>
            <a:endParaRPr lang="en-US" dirty="0"/>
          </a:p>
        </p:txBody>
      </p:sp>
      <p:sp>
        <p:nvSpPr>
          <p:cNvPr id="4" name="TextBox 3">
            <a:extLst>
              <a:ext uri="{FF2B5EF4-FFF2-40B4-BE49-F238E27FC236}">
                <a16:creationId xmlns:a16="http://schemas.microsoft.com/office/drawing/2014/main" id="{BCF77B31-6FD2-4D3F-A07B-2C981F03C7BC}"/>
              </a:ext>
            </a:extLst>
          </p:cNvPr>
          <p:cNvSpPr txBox="1"/>
          <p:nvPr/>
        </p:nvSpPr>
        <p:spPr>
          <a:xfrm>
            <a:off x="460512" y="1219200"/>
            <a:ext cx="5330688" cy="584775"/>
          </a:xfrm>
          <a:prstGeom prst="rect">
            <a:avLst/>
          </a:prstGeom>
          <a:noFill/>
        </p:spPr>
        <p:txBody>
          <a:bodyPr wrap="square" rtlCol="0">
            <a:spAutoFit/>
          </a:bodyPr>
          <a:lstStyle/>
          <a:p>
            <a:r>
              <a:rPr lang="en-US" sz="3200" dirty="0"/>
              <a:t>From U.S. Tax Code 1.482-7:</a:t>
            </a:r>
          </a:p>
        </p:txBody>
      </p:sp>
    </p:spTree>
    <p:extLst>
      <p:ext uri="{BB962C8B-B14F-4D97-AF65-F5344CB8AC3E}">
        <p14:creationId xmlns:p14="http://schemas.microsoft.com/office/powerpoint/2010/main" val="1657582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a:extLst>
              <a:ext uri="{FF2B5EF4-FFF2-40B4-BE49-F238E27FC236}">
                <a16:creationId xmlns:a16="http://schemas.microsoft.com/office/drawing/2014/main" id="{9E9FB28E-7073-4767-A275-2932C17AEBF3}"/>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88528" y="3941002"/>
            <a:ext cx="5214144" cy="2607072"/>
          </a:xfrm>
        </p:spPr>
      </p:pic>
      <p:sp>
        <p:nvSpPr>
          <p:cNvPr id="2" name="Title 1"/>
          <p:cNvSpPr>
            <a:spLocks noGrp="1"/>
          </p:cNvSpPr>
          <p:nvPr>
            <p:ph type="title"/>
          </p:nvPr>
        </p:nvSpPr>
        <p:spPr>
          <a:xfrm>
            <a:off x="228600" y="228600"/>
            <a:ext cx="6934200" cy="914400"/>
          </a:xfrm>
        </p:spPr>
        <p:txBody>
          <a:bodyPr/>
          <a:lstStyle/>
          <a:p>
            <a:r>
              <a:rPr lang="en-US" dirty="0">
                <a:solidFill>
                  <a:srgbClr val="9EA2A2"/>
                </a:solidFill>
              </a:rPr>
              <a:t>How CSAs work</a:t>
            </a:r>
          </a:p>
        </p:txBody>
      </p:sp>
      <p:sp>
        <p:nvSpPr>
          <p:cNvPr id="6" name="Content Placeholder 5"/>
          <p:cNvSpPr>
            <a:spLocks noGrp="1"/>
          </p:cNvSpPr>
          <p:nvPr>
            <p:ph sz="quarter" idx="4"/>
          </p:nvPr>
        </p:nvSpPr>
        <p:spPr>
          <a:xfrm>
            <a:off x="5601642" y="1870059"/>
            <a:ext cx="3276600" cy="4068763"/>
          </a:xfrm>
        </p:spPr>
        <p:txBody>
          <a:bodyPr>
            <a:normAutofit/>
          </a:bodyPr>
          <a:lstStyle/>
          <a:p>
            <a:pPr>
              <a:spcAft>
                <a:spcPts val="1800"/>
              </a:spcAft>
            </a:pPr>
            <a:r>
              <a:rPr lang="en-US" sz="2200" i="1" dirty="0"/>
              <a:t>Shared IP ownership</a:t>
            </a:r>
          </a:p>
          <a:p>
            <a:pPr>
              <a:spcAft>
                <a:spcPts val="1800"/>
              </a:spcAft>
            </a:pPr>
            <a:r>
              <a:rPr lang="en-US" sz="2200" i="1" dirty="0"/>
              <a:t>Each party assigned rights to portion of worldwide sales</a:t>
            </a:r>
          </a:p>
          <a:p>
            <a:pPr>
              <a:spcAft>
                <a:spcPts val="1800"/>
              </a:spcAft>
            </a:pPr>
            <a:r>
              <a:rPr lang="en-US" sz="2200" i="1" dirty="0"/>
              <a:t>Affiliate payments to parent recorded as U.S. exports of R&amp;D services</a:t>
            </a:r>
          </a:p>
          <a:p>
            <a:r>
              <a:rPr lang="en-US" sz="2200" i="1" dirty="0"/>
              <a:t>Should be valued using arm’s length standard</a:t>
            </a:r>
          </a:p>
          <a:p>
            <a:endParaRPr lang="en-US" dirty="0"/>
          </a:p>
        </p:txBody>
      </p:sp>
      <p:sp>
        <p:nvSpPr>
          <p:cNvPr id="8" name="Slide Number Placeholder 7"/>
          <p:cNvSpPr>
            <a:spLocks noGrp="1"/>
          </p:cNvSpPr>
          <p:nvPr>
            <p:ph type="sldNum" sz="quarter" idx="12"/>
          </p:nvPr>
        </p:nvSpPr>
        <p:spPr/>
        <p:txBody>
          <a:bodyPr/>
          <a:lstStyle/>
          <a:p>
            <a:fld id="{2F2C37F8-DB9F-4D58-B490-F5ECA928CAA2}" type="slidenum">
              <a:rPr lang="en-US" smtClean="0"/>
              <a:t>14</a:t>
            </a:fld>
            <a:endParaRPr lang="en-US" dirty="0"/>
          </a:p>
        </p:txBody>
      </p:sp>
      <p:sp>
        <p:nvSpPr>
          <p:cNvPr id="10" name="TextBox 9"/>
          <p:cNvSpPr txBox="1"/>
          <p:nvPr/>
        </p:nvSpPr>
        <p:spPr>
          <a:xfrm>
            <a:off x="218212" y="1884740"/>
            <a:ext cx="1193407" cy="1600438"/>
          </a:xfrm>
          <a:prstGeom prst="rect">
            <a:avLst/>
          </a:prstGeom>
          <a:noFill/>
          <a:ln>
            <a:solidFill>
              <a:schemeClr val="accent3">
                <a:lumMod val="60000"/>
                <a:lumOff val="40000"/>
              </a:schemeClr>
            </a:solidFill>
          </a:ln>
        </p:spPr>
        <p:txBody>
          <a:bodyPr wrap="square" rtlCol="0">
            <a:spAutoFit/>
          </a:bodyPr>
          <a:lstStyle/>
          <a:p>
            <a:r>
              <a:rPr lang="en-US" sz="1400" dirty="0"/>
              <a:t>1. U.S. multinational enterprise (MNE) conducts R&amp;D in the United States</a:t>
            </a:r>
          </a:p>
        </p:txBody>
      </p:sp>
      <p:sp>
        <p:nvSpPr>
          <p:cNvPr id="12" name="TextBox 11"/>
          <p:cNvSpPr txBox="1"/>
          <p:nvPr/>
        </p:nvSpPr>
        <p:spPr>
          <a:xfrm>
            <a:off x="3151913" y="1884740"/>
            <a:ext cx="1600200" cy="1600438"/>
          </a:xfrm>
          <a:prstGeom prst="rect">
            <a:avLst/>
          </a:prstGeom>
          <a:noFill/>
          <a:ln>
            <a:solidFill>
              <a:schemeClr val="accent3">
                <a:lumMod val="60000"/>
                <a:lumOff val="40000"/>
              </a:schemeClr>
            </a:solidFill>
          </a:ln>
        </p:spPr>
        <p:txBody>
          <a:bodyPr wrap="square" rtlCol="0">
            <a:spAutoFit/>
          </a:bodyPr>
          <a:lstStyle/>
          <a:p>
            <a:r>
              <a:rPr lang="en-US" sz="1400" dirty="0"/>
              <a:t>3. By paying into the R&amp;D costs, affiliate earns right to exploit IP assets in certain markets if the R&amp;D is successful</a:t>
            </a:r>
          </a:p>
        </p:txBody>
      </p:sp>
      <p:sp>
        <p:nvSpPr>
          <p:cNvPr id="13" name="TextBox 12"/>
          <p:cNvSpPr txBox="1"/>
          <p:nvPr/>
        </p:nvSpPr>
        <p:spPr>
          <a:xfrm>
            <a:off x="1248039" y="4246917"/>
            <a:ext cx="1206500" cy="523220"/>
          </a:xfrm>
          <a:prstGeom prst="rect">
            <a:avLst/>
          </a:prstGeom>
          <a:noFill/>
          <a:ln>
            <a:noFill/>
          </a:ln>
        </p:spPr>
        <p:txBody>
          <a:bodyPr wrap="square" rtlCol="0">
            <a:spAutoFit/>
          </a:bodyPr>
          <a:lstStyle/>
          <a:p>
            <a:r>
              <a:rPr lang="en-US" sz="1400" dirty="0"/>
              <a:t>R&amp;D services exports </a:t>
            </a:r>
          </a:p>
        </p:txBody>
      </p:sp>
      <p:cxnSp>
        <p:nvCxnSpPr>
          <p:cNvPr id="16" name="Straight Arrow Connector 15"/>
          <p:cNvCxnSpPr>
            <a:cxnSpLocks/>
          </p:cNvCxnSpPr>
          <p:nvPr/>
        </p:nvCxnSpPr>
        <p:spPr>
          <a:xfrm flipV="1">
            <a:off x="1582039" y="4587341"/>
            <a:ext cx="1263037" cy="1622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flipH="1">
            <a:off x="1547788" y="4735098"/>
            <a:ext cx="1198318" cy="152194"/>
          </a:xfrm>
          <a:prstGeom prst="straightConnector1">
            <a:avLst/>
          </a:prstGeom>
          <a:ln>
            <a:solidFill>
              <a:srgbClr val="D86018"/>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689100" y="1886173"/>
            <a:ext cx="1206500" cy="1384995"/>
          </a:xfrm>
          <a:prstGeom prst="rect">
            <a:avLst/>
          </a:prstGeom>
          <a:noFill/>
          <a:ln>
            <a:solidFill>
              <a:schemeClr val="accent3">
                <a:lumMod val="60000"/>
                <a:lumOff val="40000"/>
              </a:schemeClr>
            </a:solidFill>
          </a:ln>
        </p:spPr>
        <p:txBody>
          <a:bodyPr wrap="square" rtlCol="0">
            <a:spAutoFit/>
          </a:bodyPr>
          <a:lstStyle/>
          <a:p>
            <a:r>
              <a:rPr lang="en-US" sz="1400" dirty="0"/>
              <a:t>2. Parent enters into cost sharing agreement with foreign affiliate</a:t>
            </a:r>
          </a:p>
        </p:txBody>
      </p:sp>
      <p:sp>
        <p:nvSpPr>
          <p:cNvPr id="17" name="TextBox 16"/>
          <p:cNvSpPr txBox="1"/>
          <p:nvPr/>
        </p:nvSpPr>
        <p:spPr>
          <a:xfrm>
            <a:off x="1995538" y="4782209"/>
            <a:ext cx="1206500" cy="307777"/>
          </a:xfrm>
          <a:prstGeom prst="rect">
            <a:avLst/>
          </a:prstGeom>
          <a:noFill/>
          <a:ln>
            <a:noFill/>
          </a:ln>
        </p:spPr>
        <p:txBody>
          <a:bodyPr wrap="square" rtlCol="0">
            <a:spAutoFit/>
          </a:bodyPr>
          <a:lstStyle/>
          <a:p>
            <a:r>
              <a:rPr lang="en-US" sz="1400" dirty="0">
                <a:solidFill>
                  <a:srgbClr val="D86018"/>
                </a:solidFill>
              </a:rPr>
              <a:t>CSA payment</a:t>
            </a:r>
          </a:p>
        </p:txBody>
      </p:sp>
    </p:spTree>
    <p:extLst>
      <p:ext uri="{BB962C8B-B14F-4D97-AF65-F5344CB8AC3E}">
        <p14:creationId xmlns:p14="http://schemas.microsoft.com/office/powerpoint/2010/main" val="1992903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6934200" cy="575872"/>
          </a:xfrm>
        </p:spPr>
        <p:txBody>
          <a:bodyPr anchor="t">
            <a:normAutofit fontScale="90000"/>
          </a:bodyPr>
          <a:lstStyle/>
          <a:p>
            <a:r>
              <a:rPr lang="en-US" dirty="0">
                <a:solidFill>
                  <a:srgbClr val="9EA2A2"/>
                </a:solidFill>
              </a:rPr>
              <a:t>CSA example</a:t>
            </a:r>
          </a:p>
        </p:txBody>
      </p:sp>
      <p:sp>
        <p:nvSpPr>
          <p:cNvPr id="14" name="Content Placeholder 13">
            <a:extLst>
              <a:ext uri="{FF2B5EF4-FFF2-40B4-BE49-F238E27FC236}">
                <a16:creationId xmlns:a16="http://schemas.microsoft.com/office/drawing/2014/main" id="{9EC7D4B6-A2A8-4B4C-B9F4-6E8262894A32}"/>
              </a:ext>
            </a:extLst>
          </p:cNvPr>
          <p:cNvSpPr>
            <a:spLocks noGrp="1"/>
          </p:cNvSpPr>
          <p:nvPr>
            <p:ph idx="1"/>
          </p:nvPr>
        </p:nvSpPr>
        <p:spPr>
          <a:xfrm>
            <a:off x="457200" y="1295400"/>
            <a:ext cx="8229600" cy="5181600"/>
          </a:xfrm>
        </p:spPr>
        <p:txBody>
          <a:bodyPr>
            <a:normAutofit fontScale="62500" lnSpcReduction="20000"/>
          </a:bodyPr>
          <a:lstStyle/>
          <a:p>
            <a:pPr marL="463153" indent="-457200">
              <a:spcAft>
                <a:spcPts val="1200"/>
              </a:spcAft>
              <a:buFont typeface="+mj-lt"/>
              <a:buAutoNum type="arabicPeriod"/>
            </a:pPr>
            <a:r>
              <a:rPr lang="en-US" dirty="0"/>
              <a:t>U.S. parent conducts $500 of R&amp;D in the USA</a:t>
            </a:r>
          </a:p>
          <a:p>
            <a:pPr marL="463153" indent="-457200">
              <a:buFont typeface="+mj-lt"/>
              <a:buAutoNum type="arabicPeriod"/>
            </a:pPr>
            <a:r>
              <a:rPr lang="en-US" dirty="0"/>
              <a:t>Irish affiliate pays 50% of the R&amp;D costs to its parent giving it rights to non-U.S. revenue if R&amp;D is successful.  Affiliate share of costs is proportional to its expected share (50%) of resulting worldwide revenue</a:t>
            </a:r>
          </a:p>
          <a:p>
            <a:pPr marL="298846" lvl="1" indent="0">
              <a:spcAft>
                <a:spcPts val="1200"/>
              </a:spcAft>
              <a:buNone/>
            </a:pPr>
            <a:r>
              <a:rPr lang="en-US" dirty="0">
                <a:solidFill>
                  <a:srgbClr val="FF0000"/>
                </a:solidFill>
              </a:rPr>
              <a:t>   </a:t>
            </a:r>
            <a:r>
              <a:rPr lang="en-US" sz="2900" dirty="0">
                <a:solidFill>
                  <a:srgbClr val="D86018"/>
                </a:solidFill>
              </a:rPr>
              <a:t>$250 U.S. export of R&amp;D services</a:t>
            </a:r>
          </a:p>
          <a:p>
            <a:pPr marL="463153" indent="-457200">
              <a:spcAft>
                <a:spcPts val="1200"/>
              </a:spcAft>
              <a:buFont typeface="+mj-lt"/>
              <a:buAutoNum type="arabicPeriod"/>
            </a:pPr>
            <a:r>
              <a:rPr lang="en-US" dirty="0"/>
              <a:t>R&amp;D is successful and ownership of the resulting IP asset is shared between the U.S. parent and the Irish affiliate</a:t>
            </a:r>
          </a:p>
          <a:p>
            <a:pPr marL="463153" indent="-457200">
              <a:buFont typeface="+mj-lt"/>
              <a:buAutoNum type="arabicPeriod"/>
            </a:pPr>
            <a:r>
              <a:rPr lang="en-US" dirty="0"/>
              <a:t>Once the asset is created, it generates $2,000 in U.S. revenue and $3,000 in foreign revenue</a:t>
            </a:r>
          </a:p>
          <a:p>
            <a:pPr marL="298846" lvl="1" indent="0">
              <a:buNone/>
            </a:pPr>
            <a:r>
              <a:rPr lang="en-US" dirty="0">
                <a:solidFill>
                  <a:srgbClr val="FF0000"/>
                </a:solidFill>
              </a:rPr>
              <a:t>   </a:t>
            </a:r>
            <a:r>
              <a:rPr lang="en-US" sz="2900" dirty="0">
                <a:solidFill>
                  <a:srgbClr val="D86018"/>
                </a:solidFill>
              </a:rPr>
              <a:t>U.S. FDI income receipts are $3,000 (assuming Irish affiliate costs are zero)</a:t>
            </a:r>
          </a:p>
          <a:p>
            <a:pPr marL="298846" lvl="1" indent="0">
              <a:buNone/>
            </a:pPr>
            <a:r>
              <a:rPr lang="en-US" sz="2900" dirty="0">
                <a:solidFill>
                  <a:srgbClr val="D86018"/>
                </a:solidFill>
              </a:rPr>
              <a:t>   U.S. exports of R&amp;D services are zero</a:t>
            </a:r>
          </a:p>
          <a:p>
            <a:pPr marL="298846" lvl="1" indent="0">
              <a:spcAft>
                <a:spcPts val="1200"/>
              </a:spcAft>
              <a:buNone/>
            </a:pPr>
            <a:r>
              <a:rPr lang="en-US" sz="2900" dirty="0">
                <a:solidFill>
                  <a:srgbClr val="D86018"/>
                </a:solidFill>
              </a:rPr>
              <a:t>   U.S. exports of IP services are zero</a:t>
            </a:r>
          </a:p>
          <a:p>
            <a:pPr marL="466344" indent="-457200">
              <a:buFont typeface="+mj-lt"/>
              <a:buAutoNum type="arabicPeriod"/>
            </a:pPr>
            <a:r>
              <a:rPr lang="en-US" dirty="0"/>
              <a:t>Had the parent retained all rights, U.S. exports of IP services would have been $3,000</a:t>
            </a:r>
          </a:p>
          <a:p>
            <a:pPr lvl="1"/>
            <a:endParaRPr lang="en-US" dirty="0"/>
          </a:p>
          <a:p>
            <a:pPr marL="463153" indent="-45720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2F2C37F8-DB9F-4D58-B490-F5ECA928CAA2}" type="slidenum">
              <a:rPr lang="en-US" smtClean="0"/>
              <a:t>15</a:t>
            </a:fld>
            <a:endParaRPr lang="en-US"/>
          </a:p>
        </p:txBody>
      </p:sp>
    </p:spTree>
    <p:extLst>
      <p:ext uri="{BB962C8B-B14F-4D97-AF65-F5344CB8AC3E}">
        <p14:creationId xmlns:p14="http://schemas.microsoft.com/office/powerpoint/2010/main" val="14559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93CE-A73E-45C6-AE23-4FD54DFFC96F}"/>
              </a:ext>
            </a:extLst>
          </p:cNvPr>
          <p:cNvSpPr>
            <a:spLocks noGrp="1"/>
          </p:cNvSpPr>
          <p:nvPr>
            <p:ph type="title"/>
          </p:nvPr>
        </p:nvSpPr>
        <p:spPr/>
        <p:txBody>
          <a:bodyPr/>
          <a:lstStyle/>
          <a:p>
            <a:r>
              <a:rPr lang="en-US" dirty="0"/>
              <a:t>Empirical study</a:t>
            </a:r>
          </a:p>
        </p:txBody>
      </p:sp>
      <p:sp>
        <p:nvSpPr>
          <p:cNvPr id="3" name="Content Placeholder 2">
            <a:extLst>
              <a:ext uri="{FF2B5EF4-FFF2-40B4-BE49-F238E27FC236}">
                <a16:creationId xmlns:a16="http://schemas.microsoft.com/office/drawing/2014/main" id="{111DD3EE-0ABE-45DA-A367-98CB439C762C}"/>
              </a:ext>
            </a:extLst>
          </p:cNvPr>
          <p:cNvSpPr>
            <a:spLocks noGrp="1"/>
          </p:cNvSpPr>
          <p:nvPr>
            <p:ph idx="1"/>
          </p:nvPr>
        </p:nvSpPr>
        <p:spPr/>
        <p:txBody>
          <a:bodyPr>
            <a:normAutofit fontScale="92500"/>
          </a:bodyPr>
          <a:lstStyle/>
          <a:p>
            <a:pPr>
              <a:spcAft>
                <a:spcPts val="1200"/>
              </a:spcAft>
            </a:pPr>
            <a:r>
              <a:rPr lang="en-US" b="1" i="1" dirty="0">
                <a:solidFill>
                  <a:srgbClr val="0070C0"/>
                </a:solidFill>
              </a:rPr>
              <a:t>Data</a:t>
            </a:r>
            <a:r>
              <a:rPr lang="en-US" b="1" dirty="0">
                <a:solidFill>
                  <a:srgbClr val="0070C0"/>
                </a:solidFill>
              </a:rPr>
              <a:t>:</a:t>
            </a:r>
            <a:r>
              <a:rPr lang="en-US" dirty="0"/>
              <a:t> 198 U.S. MNEs in R&amp;D intensive industries, 2006-2015</a:t>
            </a:r>
          </a:p>
          <a:p>
            <a:pPr>
              <a:spcAft>
                <a:spcPts val="1200"/>
              </a:spcAft>
            </a:pPr>
            <a:r>
              <a:rPr lang="en-US" b="1" i="1" dirty="0">
                <a:solidFill>
                  <a:srgbClr val="0070C0"/>
                </a:solidFill>
              </a:rPr>
              <a:t>Research question</a:t>
            </a:r>
            <a:r>
              <a:rPr lang="en-US" b="1" dirty="0">
                <a:solidFill>
                  <a:srgbClr val="0070C0"/>
                </a:solidFill>
              </a:rPr>
              <a:t>:</a:t>
            </a:r>
            <a:r>
              <a:rPr lang="en-US" dirty="0"/>
              <a:t> Is the profitability difference between a U.S. parent and its foreign affiliates explained by engaging in CSAs?</a:t>
            </a:r>
          </a:p>
          <a:p>
            <a:r>
              <a:rPr lang="en-US" b="1" i="1" dirty="0">
                <a:solidFill>
                  <a:srgbClr val="0070C0"/>
                </a:solidFill>
              </a:rPr>
              <a:t>Key finding</a:t>
            </a:r>
            <a:r>
              <a:rPr lang="en-US" b="1" dirty="0">
                <a:solidFill>
                  <a:srgbClr val="0070C0"/>
                </a:solidFill>
              </a:rPr>
              <a:t>:</a:t>
            </a:r>
            <a:r>
              <a:rPr lang="en-US" dirty="0"/>
              <a:t> Engaging in a CSA raises the profitability of affiliates relative to that of their parents, particularly for affiliates in certain low tax countries.</a:t>
            </a:r>
          </a:p>
        </p:txBody>
      </p:sp>
      <p:sp>
        <p:nvSpPr>
          <p:cNvPr id="5" name="Slide Number Placeholder 4">
            <a:extLst>
              <a:ext uri="{FF2B5EF4-FFF2-40B4-BE49-F238E27FC236}">
                <a16:creationId xmlns:a16="http://schemas.microsoft.com/office/drawing/2014/main" id="{C7143C22-CA62-44DB-B86E-0C3960400423}"/>
              </a:ext>
            </a:extLst>
          </p:cNvPr>
          <p:cNvSpPr>
            <a:spLocks noGrp="1"/>
          </p:cNvSpPr>
          <p:nvPr>
            <p:ph type="sldNum" sz="quarter" idx="12"/>
          </p:nvPr>
        </p:nvSpPr>
        <p:spPr/>
        <p:txBody>
          <a:bodyPr/>
          <a:lstStyle/>
          <a:p>
            <a:fld id="{2F2C37F8-DB9F-4D58-B490-F5ECA928CAA2}" type="slidenum">
              <a:rPr lang="en-US" smtClean="0"/>
              <a:t>16</a:t>
            </a:fld>
            <a:endParaRPr lang="en-US"/>
          </a:p>
        </p:txBody>
      </p:sp>
    </p:spTree>
    <p:extLst>
      <p:ext uri="{BB962C8B-B14F-4D97-AF65-F5344CB8AC3E}">
        <p14:creationId xmlns:p14="http://schemas.microsoft.com/office/powerpoint/2010/main" val="1747518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BF3E6-6483-492D-98DB-1B907419E70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BF134DE2-F3B3-4738-B8DD-F8358DC22266}"/>
              </a:ext>
            </a:extLst>
          </p:cNvPr>
          <p:cNvSpPr>
            <a:spLocks noGrp="1"/>
          </p:cNvSpPr>
          <p:nvPr>
            <p:ph idx="1"/>
          </p:nvPr>
        </p:nvSpPr>
        <p:spPr/>
        <p:txBody>
          <a:bodyPr>
            <a:normAutofit fontScale="92500" lnSpcReduction="10000"/>
          </a:bodyPr>
          <a:lstStyle/>
          <a:p>
            <a:pPr>
              <a:spcAft>
                <a:spcPts val="0"/>
              </a:spcAft>
            </a:pPr>
            <a:r>
              <a:rPr lang="en-US" dirty="0"/>
              <a:t>Profit shifting by U.S. multinationals has affected key measures of economic activity</a:t>
            </a:r>
          </a:p>
          <a:p>
            <a:pPr lvl="1">
              <a:spcAft>
                <a:spcPts val="1800"/>
              </a:spcAft>
            </a:pPr>
            <a:r>
              <a:rPr lang="en-US" dirty="0"/>
              <a:t>At least under the prior U.S. corporate tax regime</a:t>
            </a:r>
          </a:p>
          <a:p>
            <a:pPr>
              <a:spcAft>
                <a:spcPts val="0"/>
              </a:spcAft>
            </a:pPr>
            <a:r>
              <a:rPr lang="en-US" dirty="0"/>
              <a:t>Estimates of its impact suggest that this activity helps explain some longstanding puzzles in U.S. economic statistics</a:t>
            </a:r>
          </a:p>
          <a:p>
            <a:pPr lvl="1"/>
            <a:r>
              <a:rPr lang="en-US" dirty="0"/>
              <a:t>Slowing rate of growth in U.S. labor productivity</a:t>
            </a:r>
          </a:p>
          <a:p>
            <a:pPr lvl="1"/>
            <a:r>
              <a:rPr lang="en-US" dirty="0"/>
              <a:t>Magnitude of U.S. trade deficits</a:t>
            </a:r>
          </a:p>
          <a:p>
            <a:pPr lvl="1"/>
            <a:r>
              <a:rPr lang="en-US" dirty="0"/>
              <a:t>Higher rate of return on outward U.S. direct investment than inward U.S. direct investment</a:t>
            </a:r>
          </a:p>
          <a:p>
            <a:pPr lvl="1"/>
            <a:endParaRPr lang="en-US" dirty="0"/>
          </a:p>
        </p:txBody>
      </p:sp>
      <p:sp>
        <p:nvSpPr>
          <p:cNvPr id="5" name="Slide Number Placeholder 4">
            <a:extLst>
              <a:ext uri="{FF2B5EF4-FFF2-40B4-BE49-F238E27FC236}">
                <a16:creationId xmlns:a16="http://schemas.microsoft.com/office/drawing/2014/main" id="{B23F6A13-8E6F-4548-B309-E97C197B6751}"/>
              </a:ext>
            </a:extLst>
          </p:cNvPr>
          <p:cNvSpPr>
            <a:spLocks noGrp="1"/>
          </p:cNvSpPr>
          <p:nvPr>
            <p:ph type="sldNum" sz="quarter" idx="12"/>
          </p:nvPr>
        </p:nvSpPr>
        <p:spPr/>
        <p:txBody>
          <a:bodyPr/>
          <a:lstStyle/>
          <a:p>
            <a:fld id="{2F2C37F8-DB9F-4D58-B490-F5ECA928CAA2}" type="slidenum">
              <a:rPr lang="en-US" smtClean="0"/>
              <a:t>17</a:t>
            </a:fld>
            <a:endParaRPr lang="en-US"/>
          </a:p>
        </p:txBody>
      </p:sp>
    </p:spTree>
    <p:extLst>
      <p:ext uri="{BB962C8B-B14F-4D97-AF65-F5344CB8AC3E}">
        <p14:creationId xmlns:p14="http://schemas.microsoft.com/office/powerpoint/2010/main" val="4292001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09596-AB95-4668-8B48-DA84CE7905F8}"/>
              </a:ext>
            </a:extLst>
          </p:cNvPr>
          <p:cNvSpPr>
            <a:spLocks noGrp="1"/>
          </p:cNvSpPr>
          <p:nvPr>
            <p:ph type="title"/>
          </p:nvPr>
        </p:nvSpPr>
        <p:spPr>
          <a:xfrm>
            <a:off x="457200" y="228600"/>
            <a:ext cx="7086600" cy="914400"/>
          </a:xfrm>
        </p:spPr>
        <p:txBody>
          <a:bodyPr>
            <a:normAutofit fontScale="90000"/>
          </a:bodyPr>
          <a:lstStyle/>
          <a:p>
            <a:r>
              <a:rPr lang="en-US" dirty="0"/>
              <a:t>Related studies by BEA guest researchers</a:t>
            </a:r>
          </a:p>
        </p:txBody>
      </p:sp>
      <p:sp>
        <p:nvSpPr>
          <p:cNvPr id="3" name="Content Placeholder 2">
            <a:extLst>
              <a:ext uri="{FF2B5EF4-FFF2-40B4-BE49-F238E27FC236}">
                <a16:creationId xmlns:a16="http://schemas.microsoft.com/office/drawing/2014/main" id="{37EB3EB8-986F-4391-9D83-2DDE6DAEA7E1}"/>
              </a:ext>
            </a:extLst>
          </p:cNvPr>
          <p:cNvSpPr>
            <a:spLocks noGrp="1"/>
          </p:cNvSpPr>
          <p:nvPr>
            <p:ph idx="1"/>
          </p:nvPr>
        </p:nvSpPr>
        <p:spPr/>
        <p:txBody>
          <a:bodyPr>
            <a:normAutofit/>
          </a:bodyPr>
          <a:lstStyle/>
          <a:p>
            <a:r>
              <a:rPr lang="en-US" dirty="0"/>
              <a:t>The Demand for Tax Haven Operations</a:t>
            </a:r>
          </a:p>
          <a:p>
            <a:pPr lvl="1"/>
            <a:r>
              <a:rPr lang="en-US" sz="2000" dirty="0"/>
              <a:t>By Mihir A. Desai, C. Fritz Foley, and James R. Hines, Jr.</a:t>
            </a:r>
          </a:p>
          <a:p>
            <a:pPr lvl="1"/>
            <a:r>
              <a:rPr lang="en-US" sz="2000" i="1" dirty="0"/>
              <a:t>Journal of Public Economics</a:t>
            </a:r>
            <a:r>
              <a:rPr lang="en-US" sz="2000" dirty="0"/>
              <a:t> 90, no. 3 (February 2006): 513-531</a:t>
            </a:r>
            <a:endParaRPr lang="en-US" dirty="0"/>
          </a:p>
          <a:p>
            <a:r>
              <a:rPr lang="en-US" dirty="0"/>
              <a:t>Conflicting Transfer Pricing Incentives and the Role of Coordination</a:t>
            </a:r>
          </a:p>
          <a:p>
            <a:pPr lvl="1"/>
            <a:r>
              <a:rPr lang="en-US" sz="2000" dirty="0"/>
              <a:t>By Jennifer L. </a:t>
            </a:r>
            <a:r>
              <a:rPr lang="fr-FR" sz="2000" dirty="0"/>
              <a:t>Blouin, Leslie A. Robinson, and J. </a:t>
            </a:r>
            <a:r>
              <a:rPr lang="fr-FR" sz="2000" dirty="0" err="1"/>
              <a:t>Seidman</a:t>
            </a:r>
            <a:endParaRPr lang="fr-FR" sz="2000" dirty="0"/>
          </a:p>
          <a:p>
            <a:pPr lvl="1"/>
            <a:r>
              <a:rPr lang="en-US" sz="2000" i="1" dirty="0"/>
              <a:t>Contemporary Accounting Research</a:t>
            </a:r>
            <a:r>
              <a:rPr lang="en-US" sz="2000" dirty="0"/>
              <a:t> 35, no. 1 (Spring 2018): 87-116</a:t>
            </a:r>
            <a:endParaRPr lang="fr-FR" sz="2000" i="1" dirty="0"/>
          </a:p>
        </p:txBody>
      </p:sp>
      <p:sp>
        <p:nvSpPr>
          <p:cNvPr id="5" name="Slide Number Placeholder 4">
            <a:extLst>
              <a:ext uri="{FF2B5EF4-FFF2-40B4-BE49-F238E27FC236}">
                <a16:creationId xmlns:a16="http://schemas.microsoft.com/office/drawing/2014/main" id="{8A6D72FE-E2AF-4A09-A449-51337B87C183}"/>
              </a:ext>
            </a:extLst>
          </p:cNvPr>
          <p:cNvSpPr>
            <a:spLocks noGrp="1"/>
          </p:cNvSpPr>
          <p:nvPr>
            <p:ph type="sldNum" sz="quarter" idx="12"/>
          </p:nvPr>
        </p:nvSpPr>
        <p:spPr/>
        <p:txBody>
          <a:bodyPr/>
          <a:lstStyle/>
          <a:p>
            <a:fld id="{2F2C37F8-DB9F-4D58-B490-F5ECA928CAA2}" type="slidenum">
              <a:rPr lang="en-US" smtClean="0"/>
              <a:t>18</a:t>
            </a:fld>
            <a:endParaRPr lang="en-US"/>
          </a:p>
        </p:txBody>
      </p:sp>
    </p:spTree>
    <p:extLst>
      <p:ext uri="{BB962C8B-B14F-4D97-AF65-F5344CB8AC3E}">
        <p14:creationId xmlns:p14="http://schemas.microsoft.com/office/powerpoint/2010/main" val="579426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C2ACD-1167-46CA-B69D-7681CFFCAEBF}"/>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id="{6C243DFB-9DB3-4847-A1A8-BA63289BA465}"/>
              </a:ext>
            </a:extLst>
          </p:cNvPr>
          <p:cNvSpPr>
            <a:spLocks noGrp="1"/>
          </p:cNvSpPr>
          <p:nvPr>
            <p:ph idx="1"/>
          </p:nvPr>
        </p:nvSpPr>
        <p:spPr/>
        <p:txBody>
          <a:bodyPr>
            <a:normAutofit fontScale="92500" lnSpcReduction="20000"/>
          </a:bodyPr>
          <a:lstStyle/>
          <a:p>
            <a:pPr>
              <a:spcAft>
                <a:spcPts val="0"/>
              </a:spcAft>
            </a:pPr>
            <a:r>
              <a:rPr lang="en-US" dirty="0"/>
              <a:t>Is profit shifting within MNEs an important research topic for BEA?  If so,</a:t>
            </a:r>
          </a:p>
          <a:p>
            <a:pPr lvl="1">
              <a:spcAft>
                <a:spcPts val="1800"/>
              </a:spcAft>
            </a:pPr>
            <a:r>
              <a:rPr lang="en-US" dirty="0"/>
              <a:t>Are there related questions that we should explore?</a:t>
            </a:r>
          </a:p>
          <a:p>
            <a:pPr lvl="1">
              <a:spcAft>
                <a:spcPts val="1800"/>
              </a:spcAft>
            </a:pPr>
            <a:r>
              <a:rPr lang="en-US" dirty="0"/>
              <a:t>Are the studies worth repeating under the new tax law?</a:t>
            </a:r>
          </a:p>
          <a:p>
            <a:pPr>
              <a:spcAft>
                <a:spcPts val="0"/>
              </a:spcAft>
            </a:pPr>
            <a:r>
              <a:rPr lang="en-US" dirty="0"/>
              <a:t>How can BEA better inform data users of the effects of globalization?</a:t>
            </a:r>
          </a:p>
          <a:p>
            <a:pPr lvl="1"/>
            <a:r>
              <a:rPr lang="en-US" dirty="0"/>
              <a:t>GDP by firm type (e.g. MNE/non-MNE)?</a:t>
            </a:r>
          </a:p>
          <a:p>
            <a:pPr lvl="1"/>
            <a:r>
              <a:rPr lang="en-US" dirty="0"/>
              <a:t>Feature GDP and GNI?</a:t>
            </a:r>
          </a:p>
          <a:p>
            <a:pPr lvl="1"/>
            <a:r>
              <a:rPr lang="en-US" dirty="0"/>
              <a:t>Trade in value added?</a:t>
            </a:r>
          </a:p>
        </p:txBody>
      </p:sp>
      <p:sp>
        <p:nvSpPr>
          <p:cNvPr id="5" name="Slide Number Placeholder 4">
            <a:extLst>
              <a:ext uri="{FF2B5EF4-FFF2-40B4-BE49-F238E27FC236}">
                <a16:creationId xmlns:a16="http://schemas.microsoft.com/office/drawing/2014/main" id="{6600F2B1-AB6A-4C51-A2DA-9E084C8C5369}"/>
              </a:ext>
            </a:extLst>
          </p:cNvPr>
          <p:cNvSpPr>
            <a:spLocks noGrp="1"/>
          </p:cNvSpPr>
          <p:nvPr>
            <p:ph type="sldNum" sz="quarter" idx="12"/>
          </p:nvPr>
        </p:nvSpPr>
        <p:spPr/>
        <p:txBody>
          <a:bodyPr/>
          <a:lstStyle/>
          <a:p>
            <a:fld id="{2F2C37F8-DB9F-4D58-B490-F5ECA928CAA2}" type="slidenum">
              <a:rPr lang="en-US" smtClean="0"/>
              <a:t>19</a:t>
            </a:fld>
            <a:endParaRPr lang="en-US"/>
          </a:p>
        </p:txBody>
      </p:sp>
    </p:spTree>
    <p:extLst>
      <p:ext uri="{BB962C8B-B14F-4D97-AF65-F5344CB8AC3E}">
        <p14:creationId xmlns:p14="http://schemas.microsoft.com/office/powerpoint/2010/main" val="2087532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B06D19A-1447-43E5-BBBB-AD0AE893BBB3}"/>
              </a:ext>
            </a:extLst>
          </p:cNvPr>
          <p:cNvSpPr>
            <a:spLocks noGrp="1"/>
          </p:cNvSpPr>
          <p:nvPr>
            <p:ph type="title"/>
          </p:nvPr>
        </p:nvSpPr>
        <p:spPr>
          <a:xfrm>
            <a:off x="457200" y="33728"/>
            <a:ext cx="6858000" cy="914400"/>
          </a:xfrm>
        </p:spPr>
        <p:txBody>
          <a:bodyPr>
            <a:normAutofit/>
          </a:bodyPr>
          <a:lstStyle/>
          <a:p>
            <a:r>
              <a:rPr lang="en-US" dirty="0"/>
              <a:t>Statutory corporate tax rates, 2017</a:t>
            </a:r>
          </a:p>
        </p:txBody>
      </p:sp>
      <p:sp>
        <p:nvSpPr>
          <p:cNvPr id="4" name="Date Placeholder 3">
            <a:extLst>
              <a:ext uri="{FF2B5EF4-FFF2-40B4-BE49-F238E27FC236}">
                <a16:creationId xmlns:a16="http://schemas.microsoft.com/office/drawing/2014/main" id="{C30730A9-5C56-4200-8BA3-9B1A9D5EE163}"/>
              </a:ext>
            </a:extLst>
          </p:cNvPr>
          <p:cNvSpPr>
            <a:spLocks noGrp="1"/>
          </p:cNvSpPr>
          <p:nvPr>
            <p:ph type="dt" sz="half" idx="10"/>
          </p:nvPr>
        </p:nvSpPr>
        <p:spPr/>
        <p:txBody>
          <a:bodyPr/>
          <a:lstStyle/>
          <a:p>
            <a:endParaRPr lang="en-US" dirty="0"/>
          </a:p>
        </p:txBody>
      </p:sp>
      <p:sp>
        <p:nvSpPr>
          <p:cNvPr id="5" name="Slide Number Placeholder 4">
            <a:extLst>
              <a:ext uri="{FF2B5EF4-FFF2-40B4-BE49-F238E27FC236}">
                <a16:creationId xmlns:a16="http://schemas.microsoft.com/office/drawing/2014/main" id="{F29CD139-ECA0-4292-AF51-7639A6BF680E}"/>
              </a:ext>
            </a:extLst>
          </p:cNvPr>
          <p:cNvSpPr>
            <a:spLocks noGrp="1"/>
          </p:cNvSpPr>
          <p:nvPr>
            <p:ph type="sldNum" sz="quarter" idx="12"/>
          </p:nvPr>
        </p:nvSpPr>
        <p:spPr/>
        <p:txBody>
          <a:bodyPr/>
          <a:lstStyle/>
          <a:p>
            <a:fld id="{2F2C37F8-DB9F-4D58-B490-F5ECA928CAA2}" type="slidenum">
              <a:rPr lang="en-US" smtClean="0"/>
              <a:t>2</a:t>
            </a:fld>
            <a:endParaRPr lang="en-US"/>
          </a:p>
        </p:txBody>
      </p:sp>
      <p:sp>
        <p:nvSpPr>
          <p:cNvPr id="9" name="TextBox 8">
            <a:extLst>
              <a:ext uri="{FF2B5EF4-FFF2-40B4-BE49-F238E27FC236}">
                <a16:creationId xmlns:a16="http://schemas.microsoft.com/office/drawing/2014/main" id="{33F1AEA3-D92F-434F-8929-FCC4A8905380}"/>
              </a:ext>
            </a:extLst>
          </p:cNvPr>
          <p:cNvSpPr txBox="1"/>
          <p:nvPr/>
        </p:nvSpPr>
        <p:spPr>
          <a:xfrm>
            <a:off x="457200" y="6248400"/>
            <a:ext cx="6324600" cy="553998"/>
          </a:xfrm>
          <a:prstGeom prst="rect">
            <a:avLst/>
          </a:prstGeom>
          <a:noFill/>
        </p:spPr>
        <p:txBody>
          <a:bodyPr wrap="square" rtlCol="0">
            <a:spAutoFit/>
          </a:bodyPr>
          <a:lstStyle/>
          <a:p>
            <a:r>
              <a:rPr lang="en-US" sz="1200" dirty="0"/>
              <a:t>Source: OECD Tax Database (http://www.oecd.org/tax/tax-policy/tax-database.htm)</a:t>
            </a:r>
          </a:p>
          <a:p>
            <a:endParaRPr lang="en-US" dirty="0"/>
          </a:p>
        </p:txBody>
      </p:sp>
      <p:pic>
        <p:nvPicPr>
          <p:cNvPr id="12" name="Picture 11">
            <a:extLst>
              <a:ext uri="{FF2B5EF4-FFF2-40B4-BE49-F238E27FC236}">
                <a16:creationId xmlns:a16="http://schemas.microsoft.com/office/drawing/2014/main" id="{6FEA3099-2D48-4815-8C91-C0333079C8E9}"/>
              </a:ext>
            </a:extLst>
          </p:cNvPr>
          <p:cNvPicPr>
            <a:picLocks noChangeAspect="1"/>
          </p:cNvPicPr>
          <p:nvPr/>
        </p:nvPicPr>
        <p:blipFill>
          <a:blip r:embed="rId3"/>
          <a:stretch>
            <a:fillRect/>
          </a:stretch>
        </p:blipFill>
        <p:spPr>
          <a:xfrm>
            <a:off x="660086" y="1447800"/>
            <a:ext cx="7730197" cy="4569124"/>
          </a:xfrm>
          <a:prstGeom prst="rect">
            <a:avLst/>
          </a:prstGeom>
        </p:spPr>
      </p:pic>
      <p:pic>
        <p:nvPicPr>
          <p:cNvPr id="14" name="Picture 13" descr="A close up of a logo&#10;&#10;Description generated with very high confidence">
            <a:extLst>
              <a:ext uri="{FF2B5EF4-FFF2-40B4-BE49-F238E27FC236}">
                <a16:creationId xmlns:a16="http://schemas.microsoft.com/office/drawing/2014/main" id="{44DA943F-819A-4D9D-A4F4-075C54BE6E5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8313" y="1752600"/>
            <a:ext cx="1157698" cy="609600"/>
          </a:xfrm>
          <a:prstGeom prst="rect">
            <a:avLst/>
          </a:prstGeom>
        </p:spPr>
      </p:pic>
      <p:cxnSp>
        <p:nvCxnSpPr>
          <p:cNvPr id="16" name="Straight Arrow Connector 15">
            <a:extLst>
              <a:ext uri="{FF2B5EF4-FFF2-40B4-BE49-F238E27FC236}">
                <a16:creationId xmlns:a16="http://schemas.microsoft.com/office/drawing/2014/main" id="{D92CC90B-01F0-435B-9519-D3A07E005E57}"/>
              </a:ext>
            </a:extLst>
          </p:cNvPr>
          <p:cNvCxnSpPr>
            <a:cxnSpLocks/>
          </p:cNvCxnSpPr>
          <p:nvPr/>
        </p:nvCxnSpPr>
        <p:spPr>
          <a:xfrm flipH="1">
            <a:off x="1600200" y="2446337"/>
            <a:ext cx="304800" cy="2968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57D127D8-0355-458A-B698-510F786BD67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35687" y="1785730"/>
            <a:ext cx="914400" cy="609600"/>
          </a:xfrm>
          <a:prstGeom prst="rect">
            <a:avLst/>
          </a:prstGeom>
        </p:spPr>
      </p:pic>
      <p:cxnSp>
        <p:nvCxnSpPr>
          <p:cNvPr id="22" name="Straight Arrow Connector 21">
            <a:extLst>
              <a:ext uri="{FF2B5EF4-FFF2-40B4-BE49-F238E27FC236}">
                <a16:creationId xmlns:a16="http://schemas.microsoft.com/office/drawing/2014/main" id="{8F8DA10F-BF9D-4ED9-A5A3-D31A5F335828}"/>
              </a:ext>
            </a:extLst>
          </p:cNvPr>
          <p:cNvCxnSpPr>
            <a:cxnSpLocks/>
          </p:cNvCxnSpPr>
          <p:nvPr/>
        </p:nvCxnSpPr>
        <p:spPr>
          <a:xfrm>
            <a:off x="7772400" y="2446337"/>
            <a:ext cx="0" cy="2133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2856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510CF44-39D9-4DF0-B42B-0E6E1074814C}"/>
              </a:ext>
            </a:extLst>
          </p:cNvPr>
          <p:cNvSpPr>
            <a:spLocks noGrp="1"/>
          </p:cNvSpPr>
          <p:nvPr>
            <p:ph type="title"/>
          </p:nvPr>
        </p:nvSpPr>
        <p:spPr>
          <a:xfrm>
            <a:off x="346761" y="93004"/>
            <a:ext cx="6858000" cy="914400"/>
          </a:xfrm>
        </p:spPr>
        <p:txBody>
          <a:bodyPr>
            <a:normAutofit fontScale="90000"/>
          </a:bodyPr>
          <a:lstStyle/>
          <a:p>
            <a:r>
              <a:rPr lang="en-US" dirty="0"/>
              <a:t>Rapid growth in DI earnings receipts</a:t>
            </a:r>
          </a:p>
        </p:txBody>
      </p:sp>
      <p:sp>
        <p:nvSpPr>
          <p:cNvPr id="4" name="Date Placeholder 3">
            <a:extLst>
              <a:ext uri="{FF2B5EF4-FFF2-40B4-BE49-F238E27FC236}">
                <a16:creationId xmlns:a16="http://schemas.microsoft.com/office/drawing/2014/main" id="{23718595-FF36-4265-93BE-C3248185CD34}"/>
              </a:ext>
            </a:extLst>
          </p:cNvPr>
          <p:cNvSpPr>
            <a:spLocks noGrp="1"/>
          </p:cNvSpPr>
          <p:nvPr>
            <p:ph type="dt" sz="half" idx="10"/>
          </p:nvPr>
        </p:nvSpPr>
        <p:spPr/>
        <p:txBody>
          <a:bodyPr/>
          <a:lstStyle/>
          <a:p>
            <a:endParaRPr lang="en-US" dirty="0"/>
          </a:p>
        </p:txBody>
      </p:sp>
      <p:sp>
        <p:nvSpPr>
          <p:cNvPr id="5" name="Slide Number Placeholder 4">
            <a:extLst>
              <a:ext uri="{FF2B5EF4-FFF2-40B4-BE49-F238E27FC236}">
                <a16:creationId xmlns:a16="http://schemas.microsoft.com/office/drawing/2014/main" id="{202BEC85-CF71-43E1-BE6F-D6E52035B588}"/>
              </a:ext>
            </a:extLst>
          </p:cNvPr>
          <p:cNvSpPr>
            <a:spLocks noGrp="1"/>
          </p:cNvSpPr>
          <p:nvPr>
            <p:ph type="sldNum" sz="quarter" idx="12"/>
          </p:nvPr>
        </p:nvSpPr>
        <p:spPr/>
        <p:txBody>
          <a:bodyPr/>
          <a:lstStyle/>
          <a:p>
            <a:fld id="{2F2C37F8-DB9F-4D58-B490-F5ECA928CAA2}" type="slidenum">
              <a:rPr lang="en-US" smtClean="0"/>
              <a:t>3</a:t>
            </a:fld>
            <a:endParaRPr lang="en-US"/>
          </a:p>
        </p:txBody>
      </p:sp>
      <p:sp>
        <p:nvSpPr>
          <p:cNvPr id="3" name="Content Placeholder 2">
            <a:extLst>
              <a:ext uri="{FF2B5EF4-FFF2-40B4-BE49-F238E27FC236}">
                <a16:creationId xmlns:a16="http://schemas.microsoft.com/office/drawing/2014/main" id="{0E91836A-5A12-4A3E-9844-20BDB5F60186}"/>
              </a:ext>
            </a:extLst>
          </p:cNvPr>
          <p:cNvSpPr>
            <a:spLocks noGrp="1"/>
          </p:cNvSpPr>
          <p:nvPr>
            <p:ph idx="1"/>
          </p:nvPr>
        </p:nvSpPr>
        <p:spPr/>
        <p:txBody>
          <a:bodyPr/>
          <a:lstStyle/>
          <a:p>
            <a:endParaRPr lang="en-US"/>
          </a:p>
        </p:txBody>
      </p:sp>
      <p:pic>
        <p:nvPicPr>
          <p:cNvPr id="10" name="Picture 9">
            <a:extLst>
              <a:ext uri="{FF2B5EF4-FFF2-40B4-BE49-F238E27FC236}">
                <a16:creationId xmlns:a16="http://schemas.microsoft.com/office/drawing/2014/main" id="{C221928B-D9DC-4330-8896-0C962C9946B2}"/>
              </a:ext>
            </a:extLst>
          </p:cNvPr>
          <p:cNvPicPr>
            <a:picLocks noChangeAspect="1"/>
          </p:cNvPicPr>
          <p:nvPr/>
        </p:nvPicPr>
        <p:blipFill>
          <a:blip r:embed="rId3"/>
          <a:stretch>
            <a:fillRect/>
          </a:stretch>
        </p:blipFill>
        <p:spPr>
          <a:xfrm>
            <a:off x="457200" y="1447800"/>
            <a:ext cx="8305800" cy="4788548"/>
          </a:xfrm>
          <a:prstGeom prst="rect">
            <a:avLst/>
          </a:prstGeom>
        </p:spPr>
      </p:pic>
    </p:spTree>
    <p:extLst>
      <p:ext uri="{BB962C8B-B14F-4D97-AF65-F5344CB8AC3E}">
        <p14:creationId xmlns:p14="http://schemas.microsoft.com/office/powerpoint/2010/main" val="3316934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38159-8099-4C78-B672-16A2A942EA65}"/>
              </a:ext>
            </a:extLst>
          </p:cNvPr>
          <p:cNvSpPr>
            <a:spLocks noGrp="1"/>
          </p:cNvSpPr>
          <p:nvPr>
            <p:ph type="title"/>
          </p:nvPr>
        </p:nvSpPr>
        <p:spPr>
          <a:xfrm>
            <a:off x="457200" y="53921"/>
            <a:ext cx="7315200" cy="914400"/>
          </a:xfrm>
        </p:spPr>
        <p:txBody>
          <a:bodyPr>
            <a:normAutofit fontScale="90000"/>
          </a:bodyPr>
          <a:lstStyle/>
          <a:p>
            <a:r>
              <a:rPr lang="en-US" dirty="0"/>
              <a:t>Other ACM presentations on globalization</a:t>
            </a:r>
          </a:p>
        </p:txBody>
      </p:sp>
      <p:graphicFrame>
        <p:nvGraphicFramePr>
          <p:cNvPr id="6" name="Content Placeholder 5">
            <a:extLst>
              <a:ext uri="{FF2B5EF4-FFF2-40B4-BE49-F238E27FC236}">
                <a16:creationId xmlns:a16="http://schemas.microsoft.com/office/drawing/2014/main" id="{84AABE8B-6F03-4381-A8B3-D399956A1F4B}"/>
              </a:ext>
            </a:extLst>
          </p:cNvPr>
          <p:cNvGraphicFramePr>
            <a:graphicFrameLocks noGrp="1"/>
          </p:cNvGraphicFramePr>
          <p:nvPr>
            <p:ph idx="1"/>
            <p:extLst>
              <p:ext uri="{D42A27DB-BD31-4B8C-83A1-F6EECF244321}">
                <p14:modId xmlns:p14="http://schemas.microsoft.com/office/powerpoint/2010/main" val="2519022900"/>
              </p:ext>
            </p:extLst>
          </p:nvPr>
        </p:nvGraphicFramePr>
        <p:xfrm>
          <a:off x="457200" y="1447800"/>
          <a:ext cx="8412480" cy="370332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1935861249"/>
                    </a:ext>
                  </a:extLst>
                </a:gridCol>
                <a:gridCol w="7040880">
                  <a:extLst>
                    <a:ext uri="{9D8B030D-6E8A-4147-A177-3AD203B41FA5}">
                      <a16:colId xmlns:a16="http://schemas.microsoft.com/office/drawing/2014/main" val="3878379464"/>
                    </a:ext>
                  </a:extLst>
                </a:gridCol>
              </a:tblGrid>
              <a:tr h="370840">
                <a:tc>
                  <a:txBody>
                    <a:bodyPr/>
                    <a:lstStyle/>
                    <a:p>
                      <a:r>
                        <a:rPr lang="en-US" dirty="0"/>
                        <a:t>Date</a:t>
                      </a:r>
                    </a:p>
                  </a:txBody>
                  <a:tcPr/>
                </a:tc>
                <a:tc>
                  <a:txBody>
                    <a:bodyPr/>
                    <a:lstStyle/>
                    <a:p>
                      <a:r>
                        <a:rPr lang="en-US" dirty="0"/>
                        <a:t>Topic</a:t>
                      </a:r>
                    </a:p>
                  </a:txBody>
                  <a:tcPr/>
                </a:tc>
                <a:extLst>
                  <a:ext uri="{0D108BD9-81ED-4DB2-BD59-A6C34878D82A}">
                    <a16:rowId xmlns:a16="http://schemas.microsoft.com/office/drawing/2014/main" val="405553707"/>
                  </a:ext>
                </a:extLst>
              </a:tr>
              <a:tr h="370840">
                <a:tc>
                  <a:txBody>
                    <a:bodyPr/>
                    <a:lstStyle/>
                    <a:p>
                      <a:r>
                        <a:rPr lang="en-US" sz="1800" kern="1200" dirty="0">
                          <a:solidFill>
                            <a:srgbClr val="D86018"/>
                          </a:solidFill>
                          <a:latin typeface="+mn-lt"/>
                          <a:ea typeface="+mn-ea"/>
                          <a:cs typeface="+mn-cs"/>
                        </a:rPr>
                        <a:t>Nov 2016</a:t>
                      </a:r>
                    </a:p>
                  </a:txBody>
                  <a:tcPr/>
                </a:tc>
                <a:tc>
                  <a:txBody>
                    <a:bodyPr/>
                    <a:lstStyle/>
                    <a:p>
                      <a:r>
                        <a:rPr lang="en-US" dirty="0">
                          <a:solidFill>
                            <a:srgbClr val="D86018"/>
                          </a:solidFill>
                        </a:rPr>
                        <a:t>Trade in services initiative</a:t>
                      </a:r>
                    </a:p>
                  </a:txBody>
                  <a:tcPr/>
                </a:tc>
                <a:extLst>
                  <a:ext uri="{0D108BD9-81ED-4DB2-BD59-A6C34878D82A}">
                    <a16:rowId xmlns:a16="http://schemas.microsoft.com/office/drawing/2014/main" val="417504789"/>
                  </a:ext>
                </a:extLst>
              </a:tr>
              <a:tr h="370840">
                <a:tc>
                  <a:txBody>
                    <a:bodyPr/>
                    <a:lstStyle/>
                    <a:p>
                      <a:r>
                        <a:rPr lang="en-US" dirty="0"/>
                        <a:t>Nov 2015</a:t>
                      </a:r>
                    </a:p>
                  </a:txBody>
                  <a:tcPr/>
                </a:tc>
                <a:tc>
                  <a:txBody>
                    <a:bodyPr/>
                    <a:lstStyle/>
                    <a:p>
                      <a:r>
                        <a:rPr lang="en-US" dirty="0"/>
                        <a:t>New measures of the impact of globalization</a:t>
                      </a:r>
                    </a:p>
                  </a:txBody>
                  <a:tcPr/>
                </a:tc>
                <a:extLst>
                  <a:ext uri="{0D108BD9-81ED-4DB2-BD59-A6C34878D82A}">
                    <a16:rowId xmlns:a16="http://schemas.microsoft.com/office/drawing/2014/main" val="3019507804"/>
                  </a:ext>
                </a:extLst>
              </a:tr>
              <a:tr h="370840">
                <a:tc>
                  <a:txBody>
                    <a:bodyPr/>
                    <a:lstStyle/>
                    <a:p>
                      <a:endParaRPr lang="en-US"/>
                    </a:p>
                  </a:txBody>
                  <a:tcPr/>
                </a:tc>
                <a:tc>
                  <a:txBody>
                    <a:bodyPr/>
                    <a:lstStyle/>
                    <a:p>
                      <a:r>
                        <a:rPr lang="en-US" dirty="0"/>
                        <a:t>New FDI data on greenfield and acquisitions</a:t>
                      </a:r>
                    </a:p>
                  </a:txBody>
                  <a:tcPr/>
                </a:tc>
                <a:extLst>
                  <a:ext uri="{0D108BD9-81ED-4DB2-BD59-A6C34878D82A}">
                    <a16:rowId xmlns:a16="http://schemas.microsoft.com/office/drawing/2014/main" val="4201434278"/>
                  </a:ext>
                </a:extLst>
              </a:tr>
              <a:tr h="370840">
                <a:tc>
                  <a:txBody>
                    <a:bodyPr/>
                    <a:lstStyle/>
                    <a:p>
                      <a:r>
                        <a:rPr lang="en-US" dirty="0"/>
                        <a:t>Nov 2014</a:t>
                      </a:r>
                    </a:p>
                  </a:txBody>
                  <a:tcPr/>
                </a:tc>
                <a:tc>
                  <a:txBody>
                    <a:bodyPr/>
                    <a:lstStyle/>
                    <a:p>
                      <a:r>
                        <a:rPr lang="en-US" dirty="0"/>
                        <a:t>Factory-less goods manufacturing, global value added chains</a:t>
                      </a:r>
                    </a:p>
                  </a:txBody>
                  <a:tcPr/>
                </a:tc>
                <a:extLst>
                  <a:ext uri="{0D108BD9-81ED-4DB2-BD59-A6C34878D82A}">
                    <a16:rowId xmlns:a16="http://schemas.microsoft.com/office/drawing/2014/main" val="1183525372"/>
                  </a:ext>
                </a:extLst>
              </a:tr>
              <a:tr h="370840">
                <a:tc>
                  <a:txBody>
                    <a:bodyPr/>
                    <a:lstStyle/>
                    <a:p>
                      <a:r>
                        <a:rPr lang="en-US" dirty="0"/>
                        <a:t>May 2014</a:t>
                      </a:r>
                    </a:p>
                  </a:txBody>
                  <a:tcPr/>
                </a:tc>
                <a:tc>
                  <a:txBody>
                    <a:bodyPr/>
                    <a:lstStyle/>
                    <a:p>
                      <a:r>
                        <a:rPr lang="en-US" dirty="0"/>
                        <a:t>The comprehensive restructuring of the international economic accounts</a:t>
                      </a:r>
                    </a:p>
                  </a:txBody>
                  <a:tcPr/>
                </a:tc>
                <a:extLst>
                  <a:ext uri="{0D108BD9-81ED-4DB2-BD59-A6C34878D82A}">
                    <a16:rowId xmlns:a16="http://schemas.microsoft.com/office/drawing/2014/main" val="2242460803"/>
                  </a:ext>
                </a:extLst>
              </a:tr>
              <a:tr h="370840">
                <a:tc>
                  <a:txBody>
                    <a:bodyPr/>
                    <a:lstStyle/>
                    <a:p>
                      <a:r>
                        <a:rPr lang="en-US" sz="1800" kern="1200" dirty="0">
                          <a:solidFill>
                            <a:srgbClr val="D86018"/>
                          </a:solidFill>
                          <a:latin typeface="+mn-lt"/>
                          <a:ea typeface="+mn-ea"/>
                          <a:cs typeface="+mn-cs"/>
                        </a:rPr>
                        <a:t>May 2013</a:t>
                      </a:r>
                    </a:p>
                  </a:txBody>
                  <a:tcPr/>
                </a:tc>
                <a:tc>
                  <a:txBody>
                    <a:bodyPr/>
                    <a:lstStyle/>
                    <a:p>
                      <a:r>
                        <a:rPr lang="en-US" sz="1800" kern="1200" dirty="0">
                          <a:solidFill>
                            <a:srgbClr val="D86018"/>
                          </a:solidFill>
                          <a:latin typeface="+mn-lt"/>
                          <a:ea typeface="+mn-ea"/>
                          <a:cs typeface="+mn-cs"/>
                        </a:rPr>
                        <a:t>Trade in value added</a:t>
                      </a:r>
                    </a:p>
                  </a:txBody>
                  <a:tcPr/>
                </a:tc>
                <a:extLst>
                  <a:ext uri="{0D108BD9-81ED-4DB2-BD59-A6C34878D82A}">
                    <a16:rowId xmlns:a16="http://schemas.microsoft.com/office/drawing/2014/main" val="2857372566"/>
                  </a:ext>
                </a:extLst>
              </a:tr>
              <a:tr h="147320">
                <a:tc>
                  <a:txBody>
                    <a:bodyPr/>
                    <a:lstStyle/>
                    <a:p>
                      <a:r>
                        <a:rPr lang="en-US" dirty="0"/>
                        <a:t>May 2011</a:t>
                      </a:r>
                    </a:p>
                  </a:txBody>
                  <a:tcPr/>
                </a:tc>
                <a:tc>
                  <a:txBody>
                    <a:bodyPr/>
                    <a:lstStyle/>
                    <a:p>
                      <a:r>
                        <a:rPr lang="en-US" dirty="0"/>
                        <a:t>Global manufacturing and measurement issues raised by the iPhone</a:t>
                      </a:r>
                    </a:p>
                  </a:txBody>
                  <a:tcPr/>
                </a:tc>
                <a:extLst>
                  <a:ext uri="{0D108BD9-81ED-4DB2-BD59-A6C34878D82A}">
                    <a16:rowId xmlns:a16="http://schemas.microsoft.com/office/drawing/2014/main" val="1042564216"/>
                  </a:ext>
                </a:extLst>
              </a:tr>
              <a:tr h="370840">
                <a:tc>
                  <a:txBody>
                    <a:bodyPr/>
                    <a:lstStyle/>
                    <a:p>
                      <a:r>
                        <a:rPr lang="en-US" dirty="0"/>
                        <a:t>Nov 2010</a:t>
                      </a:r>
                    </a:p>
                  </a:txBody>
                  <a:tcPr/>
                </a:tc>
                <a:tc>
                  <a:txBody>
                    <a:bodyPr/>
                    <a:lstStyle/>
                    <a:p>
                      <a:r>
                        <a:rPr lang="en-US" dirty="0"/>
                        <a:t>Measurement issues arising from the growth of globalization</a:t>
                      </a:r>
                    </a:p>
                  </a:txBody>
                  <a:tcPr/>
                </a:tc>
                <a:extLst>
                  <a:ext uri="{0D108BD9-81ED-4DB2-BD59-A6C34878D82A}">
                    <a16:rowId xmlns:a16="http://schemas.microsoft.com/office/drawing/2014/main" val="2847672360"/>
                  </a:ext>
                </a:extLst>
              </a:tr>
              <a:tr h="370840">
                <a:tc>
                  <a:txBody>
                    <a:bodyPr/>
                    <a:lstStyle/>
                    <a:p>
                      <a:r>
                        <a:rPr lang="en-US" dirty="0"/>
                        <a:t>May 2009</a:t>
                      </a:r>
                    </a:p>
                  </a:txBody>
                  <a:tcPr/>
                </a:tc>
                <a:tc>
                  <a:txBody>
                    <a:bodyPr/>
                    <a:lstStyle/>
                    <a:p>
                      <a:r>
                        <a:rPr lang="en-US" dirty="0"/>
                        <a:t>Measuring the rapidly changing economy – international aspects</a:t>
                      </a:r>
                    </a:p>
                  </a:txBody>
                  <a:tcPr/>
                </a:tc>
                <a:extLst>
                  <a:ext uri="{0D108BD9-81ED-4DB2-BD59-A6C34878D82A}">
                    <a16:rowId xmlns:a16="http://schemas.microsoft.com/office/drawing/2014/main" val="3637362999"/>
                  </a:ext>
                </a:extLst>
              </a:tr>
            </a:tbl>
          </a:graphicData>
        </a:graphic>
      </p:graphicFrame>
      <p:sp>
        <p:nvSpPr>
          <p:cNvPr id="5" name="Slide Number Placeholder 4">
            <a:extLst>
              <a:ext uri="{FF2B5EF4-FFF2-40B4-BE49-F238E27FC236}">
                <a16:creationId xmlns:a16="http://schemas.microsoft.com/office/drawing/2014/main" id="{D894F44C-6E3D-4536-B70B-D6C556A5CC28}"/>
              </a:ext>
            </a:extLst>
          </p:cNvPr>
          <p:cNvSpPr>
            <a:spLocks noGrp="1"/>
          </p:cNvSpPr>
          <p:nvPr>
            <p:ph type="sldNum" sz="quarter" idx="12"/>
          </p:nvPr>
        </p:nvSpPr>
        <p:spPr/>
        <p:txBody>
          <a:bodyPr/>
          <a:lstStyle/>
          <a:p>
            <a:fld id="{2F2C37F8-DB9F-4D58-B490-F5ECA928CAA2}" type="slidenum">
              <a:rPr lang="en-US" smtClean="0"/>
              <a:t>4</a:t>
            </a:fld>
            <a:endParaRPr lang="en-US"/>
          </a:p>
        </p:txBody>
      </p:sp>
    </p:spTree>
    <p:extLst>
      <p:ext uri="{BB962C8B-B14F-4D97-AF65-F5344CB8AC3E}">
        <p14:creationId xmlns:p14="http://schemas.microsoft.com/office/powerpoint/2010/main" val="543465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440F6-190A-4D47-9D09-2AC10342642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DA1F16BD-84BD-4374-ACAA-CBC088AB3E21}"/>
              </a:ext>
            </a:extLst>
          </p:cNvPr>
          <p:cNvSpPr>
            <a:spLocks noGrp="1"/>
          </p:cNvSpPr>
          <p:nvPr>
            <p:ph idx="1"/>
          </p:nvPr>
        </p:nvSpPr>
        <p:spPr>
          <a:xfrm>
            <a:off x="304800" y="1447800"/>
            <a:ext cx="8610600" cy="4678363"/>
          </a:xfrm>
        </p:spPr>
        <p:txBody>
          <a:bodyPr>
            <a:normAutofit/>
          </a:bodyPr>
          <a:lstStyle/>
          <a:p>
            <a:pPr>
              <a:spcAft>
                <a:spcPts val="0"/>
              </a:spcAft>
            </a:pPr>
            <a:r>
              <a:rPr lang="en-US" dirty="0"/>
              <a:t>How large is profit shifting?</a:t>
            </a:r>
          </a:p>
          <a:p>
            <a:pPr lvl="1">
              <a:spcAft>
                <a:spcPts val="2400"/>
              </a:spcAft>
            </a:pPr>
            <a:r>
              <a:rPr lang="en-US" dirty="0"/>
              <a:t>Formulary apportionment</a:t>
            </a:r>
          </a:p>
          <a:p>
            <a:pPr>
              <a:spcAft>
                <a:spcPts val="0"/>
              </a:spcAft>
            </a:pPr>
            <a:r>
              <a:rPr lang="en-US" dirty="0"/>
              <a:t>Which accounts are affected by profit shifting? </a:t>
            </a:r>
          </a:p>
          <a:p>
            <a:pPr lvl="1"/>
            <a:r>
              <a:rPr lang="en-US" dirty="0"/>
              <a:t>Applying formulary apportionment across the U.S. economic accounts</a:t>
            </a:r>
          </a:p>
          <a:p>
            <a:pPr>
              <a:spcAft>
                <a:spcPts val="0"/>
              </a:spcAft>
            </a:pPr>
            <a:r>
              <a:rPr lang="en-US" dirty="0"/>
              <a:t>How do multinationals shift profits? </a:t>
            </a:r>
          </a:p>
          <a:p>
            <a:pPr lvl="1">
              <a:spcAft>
                <a:spcPts val="2400"/>
              </a:spcAft>
            </a:pPr>
            <a:r>
              <a:rPr lang="en-US" dirty="0"/>
              <a:t>Cost-sharing agreements</a:t>
            </a:r>
          </a:p>
          <a:p>
            <a:endParaRPr lang="en-US" dirty="0"/>
          </a:p>
        </p:txBody>
      </p:sp>
      <p:sp>
        <p:nvSpPr>
          <p:cNvPr id="4" name="Date Placeholder 3">
            <a:extLst>
              <a:ext uri="{FF2B5EF4-FFF2-40B4-BE49-F238E27FC236}">
                <a16:creationId xmlns:a16="http://schemas.microsoft.com/office/drawing/2014/main" id="{4BA95B72-C298-4D13-B4E8-BEB2E1781AA6}"/>
              </a:ext>
            </a:extLst>
          </p:cNvPr>
          <p:cNvSpPr>
            <a:spLocks noGrp="1"/>
          </p:cNvSpPr>
          <p:nvPr>
            <p:ph type="dt" sz="half" idx="10"/>
          </p:nvPr>
        </p:nvSpPr>
        <p:spPr/>
        <p:txBody>
          <a:bodyPr/>
          <a:lstStyle/>
          <a:p>
            <a:endParaRPr lang="en-US" dirty="0"/>
          </a:p>
        </p:txBody>
      </p:sp>
      <p:sp>
        <p:nvSpPr>
          <p:cNvPr id="5" name="Slide Number Placeholder 4">
            <a:extLst>
              <a:ext uri="{FF2B5EF4-FFF2-40B4-BE49-F238E27FC236}">
                <a16:creationId xmlns:a16="http://schemas.microsoft.com/office/drawing/2014/main" id="{8D39085E-B9E6-4B68-A810-B7DAF1E0D0EC}"/>
              </a:ext>
            </a:extLst>
          </p:cNvPr>
          <p:cNvSpPr>
            <a:spLocks noGrp="1"/>
          </p:cNvSpPr>
          <p:nvPr>
            <p:ph type="sldNum" sz="quarter" idx="12"/>
          </p:nvPr>
        </p:nvSpPr>
        <p:spPr/>
        <p:txBody>
          <a:bodyPr/>
          <a:lstStyle/>
          <a:p>
            <a:fld id="{2F2C37F8-DB9F-4D58-B490-F5ECA928CAA2}" type="slidenum">
              <a:rPr lang="en-US" smtClean="0"/>
              <a:t>5</a:t>
            </a:fld>
            <a:endParaRPr lang="en-US"/>
          </a:p>
        </p:txBody>
      </p:sp>
    </p:spTree>
    <p:extLst>
      <p:ext uri="{BB962C8B-B14F-4D97-AF65-F5344CB8AC3E}">
        <p14:creationId xmlns:p14="http://schemas.microsoft.com/office/powerpoint/2010/main" val="73196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8CA8F-7047-4ABD-868E-9E29A18792EE}"/>
              </a:ext>
            </a:extLst>
          </p:cNvPr>
          <p:cNvSpPr>
            <a:spLocks noGrp="1"/>
          </p:cNvSpPr>
          <p:nvPr>
            <p:ph type="title"/>
          </p:nvPr>
        </p:nvSpPr>
        <p:spPr/>
        <p:txBody>
          <a:bodyPr/>
          <a:lstStyle/>
          <a:p>
            <a:r>
              <a:rPr lang="en-US" dirty="0"/>
              <a:t>How large is profit shifting?</a:t>
            </a:r>
          </a:p>
        </p:txBody>
      </p:sp>
      <p:sp>
        <p:nvSpPr>
          <p:cNvPr id="3" name="Date Placeholder 2">
            <a:extLst>
              <a:ext uri="{FF2B5EF4-FFF2-40B4-BE49-F238E27FC236}">
                <a16:creationId xmlns:a16="http://schemas.microsoft.com/office/drawing/2014/main" id="{D1673CCB-1E92-4CD0-9C42-3D0706AD036F}"/>
              </a:ext>
            </a:extLst>
          </p:cNvPr>
          <p:cNvSpPr>
            <a:spLocks noGrp="1"/>
          </p:cNvSpPr>
          <p:nvPr>
            <p:ph type="dt" sz="half" idx="10"/>
          </p:nvPr>
        </p:nvSpPr>
        <p:spPr/>
        <p:txBody>
          <a:bodyPr/>
          <a:lstStyle/>
          <a:p>
            <a:endParaRPr lang="en-US" dirty="0"/>
          </a:p>
        </p:txBody>
      </p:sp>
      <p:sp>
        <p:nvSpPr>
          <p:cNvPr id="4" name="Slide Number Placeholder 3">
            <a:extLst>
              <a:ext uri="{FF2B5EF4-FFF2-40B4-BE49-F238E27FC236}">
                <a16:creationId xmlns:a16="http://schemas.microsoft.com/office/drawing/2014/main" id="{6BAF2DCB-C970-41AF-BFF6-EF0B6D24B14B}"/>
              </a:ext>
            </a:extLst>
          </p:cNvPr>
          <p:cNvSpPr>
            <a:spLocks noGrp="1"/>
          </p:cNvSpPr>
          <p:nvPr>
            <p:ph type="sldNum" sz="quarter" idx="12"/>
          </p:nvPr>
        </p:nvSpPr>
        <p:spPr/>
        <p:txBody>
          <a:bodyPr/>
          <a:lstStyle/>
          <a:p>
            <a:fld id="{2F2C37F8-DB9F-4D58-B490-F5ECA928CAA2}" type="slidenum">
              <a:rPr lang="en-US" smtClean="0"/>
              <a:t>6</a:t>
            </a:fld>
            <a:endParaRPr lang="en-US"/>
          </a:p>
        </p:txBody>
      </p:sp>
      <p:sp>
        <p:nvSpPr>
          <p:cNvPr id="5" name="TextBox 4">
            <a:extLst>
              <a:ext uri="{FF2B5EF4-FFF2-40B4-BE49-F238E27FC236}">
                <a16:creationId xmlns:a16="http://schemas.microsoft.com/office/drawing/2014/main" id="{A7BEE265-31E7-4C9D-B3AF-3C02BCE454C0}"/>
              </a:ext>
            </a:extLst>
          </p:cNvPr>
          <p:cNvSpPr txBox="1"/>
          <p:nvPr/>
        </p:nvSpPr>
        <p:spPr>
          <a:xfrm>
            <a:off x="762000" y="1447800"/>
            <a:ext cx="7162800" cy="3970318"/>
          </a:xfrm>
          <a:prstGeom prst="rect">
            <a:avLst/>
          </a:prstGeom>
          <a:noFill/>
        </p:spPr>
        <p:txBody>
          <a:bodyPr wrap="square" rtlCol="0">
            <a:spAutoFit/>
          </a:bodyPr>
          <a:lstStyle/>
          <a:p>
            <a:pPr>
              <a:spcAft>
                <a:spcPts val="1800"/>
              </a:spcAft>
            </a:pPr>
            <a:r>
              <a:rPr lang="en-US" sz="2800" b="1" i="1" dirty="0">
                <a:solidFill>
                  <a:srgbClr val="0070C0"/>
                </a:solidFill>
              </a:rPr>
              <a:t>Research question</a:t>
            </a:r>
            <a:r>
              <a:rPr lang="en-US" sz="2800" b="1" dirty="0">
                <a:solidFill>
                  <a:srgbClr val="0070C0"/>
                </a:solidFill>
              </a:rPr>
              <a:t>:</a:t>
            </a:r>
            <a:r>
              <a:rPr lang="en-US" sz="2800" dirty="0"/>
              <a:t> How is measured U.S. labor productivity affected by re-apportioning U.S. multinationals’ global profits across countries by the scale of their local factors of production? </a:t>
            </a:r>
          </a:p>
          <a:p>
            <a:pPr>
              <a:spcAft>
                <a:spcPts val="1800"/>
              </a:spcAft>
            </a:pPr>
            <a:r>
              <a:rPr lang="en-US" sz="2800" b="1" i="1" dirty="0">
                <a:solidFill>
                  <a:srgbClr val="0070C0"/>
                </a:solidFill>
              </a:rPr>
              <a:t>Paper: </a:t>
            </a:r>
            <a:r>
              <a:rPr lang="en-US" sz="2800" dirty="0"/>
              <a:t>Offshore Profit Shifting and Domestic Productivity Measurement</a:t>
            </a:r>
          </a:p>
          <a:p>
            <a:r>
              <a:rPr lang="en-US" dirty="0"/>
              <a:t>By Fatih Guvenen, Raymond Mataloni Jr., Dylan Rassier and Kim Ruhl</a:t>
            </a:r>
          </a:p>
          <a:p>
            <a:endParaRPr lang="en-US" dirty="0"/>
          </a:p>
          <a:p>
            <a:endParaRPr lang="en-US" dirty="0"/>
          </a:p>
        </p:txBody>
      </p:sp>
    </p:spTree>
    <p:extLst>
      <p:ext uri="{BB962C8B-B14F-4D97-AF65-F5344CB8AC3E}">
        <p14:creationId xmlns:p14="http://schemas.microsoft.com/office/powerpoint/2010/main" val="1601326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29AB7B1D-ED41-4AC4-8969-42DDF8AE53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5941" y="1581214"/>
            <a:ext cx="8038837" cy="4408796"/>
          </a:xfrm>
          <a:prstGeom prst="rect">
            <a:avLst/>
          </a:prstGeom>
        </p:spPr>
      </p:pic>
      <p:sp>
        <p:nvSpPr>
          <p:cNvPr id="6" name="Title 5">
            <a:extLst>
              <a:ext uri="{FF2B5EF4-FFF2-40B4-BE49-F238E27FC236}">
                <a16:creationId xmlns:a16="http://schemas.microsoft.com/office/drawing/2014/main" id="{F9B997C6-E351-477A-96CD-9DBFC860E28F}"/>
              </a:ext>
            </a:extLst>
          </p:cNvPr>
          <p:cNvSpPr>
            <a:spLocks noGrp="1"/>
          </p:cNvSpPr>
          <p:nvPr>
            <p:ph type="title"/>
          </p:nvPr>
        </p:nvSpPr>
        <p:spPr>
          <a:xfrm>
            <a:off x="389578" y="59222"/>
            <a:ext cx="7535222" cy="914400"/>
          </a:xfrm>
        </p:spPr>
        <p:txBody>
          <a:bodyPr>
            <a:normAutofit fontScale="90000"/>
          </a:bodyPr>
          <a:lstStyle/>
          <a:p>
            <a:r>
              <a:rPr lang="en-US" dirty="0"/>
              <a:t>A hypothetical re-apportionment example</a:t>
            </a:r>
          </a:p>
        </p:txBody>
      </p:sp>
      <p:sp>
        <p:nvSpPr>
          <p:cNvPr id="5" name="Slide Number Placeholder 4">
            <a:extLst>
              <a:ext uri="{FF2B5EF4-FFF2-40B4-BE49-F238E27FC236}">
                <a16:creationId xmlns:a16="http://schemas.microsoft.com/office/drawing/2014/main" id="{6F7729AD-D01D-437B-A860-762697260A2A}"/>
              </a:ext>
            </a:extLst>
          </p:cNvPr>
          <p:cNvSpPr>
            <a:spLocks noGrp="1"/>
          </p:cNvSpPr>
          <p:nvPr>
            <p:ph type="sldNum" sz="quarter" idx="12"/>
          </p:nvPr>
        </p:nvSpPr>
        <p:spPr/>
        <p:txBody>
          <a:bodyPr/>
          <a:lstStyle/>
          <a:p>
            <a:fld id="{2F2C37F8-DB9F-4D58-B490-F5ECA928CAA2}" type="slidenum">
              <a:rPr lang="en-US" smtClean="0"/>
              <a:t>7</a:t>
            </a:fld>
            <a:endParaRPr lang="en-US"/>
          </a:p>
        </p:txBody>
      </p:sp>
      <p:pic>
        <p:nvPicPr>
          <p:cNvPr id="11" name="Graphic 10" descr="Man">
            <a:extLst>
              <a:ext uri="{FF2B5EF4-FFF2-40B4-BE49-F238E27FC236}">
                <a16:creationId xmlns:a16="http://schemas.microsoft.com/office/drawing/2014/main" id="{1B6CAAB5-D9A2-45E0-A3B7-6AA72FA83B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71600" y="1692510"/>
            <a:ext cx="1938476" cy="1938476"/>
          </a:xfrm>
          <a:prstGeom prst="rect">
            <a:avLst/>
          </a:prstGeom>
        </p:spPr>
      </p:pic>
      <p:pic>
        <p:nvPicPr>
          <p:cNvPr id="13" name="Graphic 12" descr="Man">
            <a:extLst>
              <a:ext uri="{FF2B5EF4-FFF2-40B4-BE49-F238E27FC236}">
                <a16:creationId xmlns:a16="http://schemas.microsoft.com/office/drawing/2014/main" id="{66254C76-B3C6-4D9F-89C9-049A917460A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20368" y="2338979"/>
            <a:ext cx="216763" cy="262847"/>
          </a:xfrm>
          <a:prstGeom prst="rect">
            <a:avLst/>
          </a:prstGeom>
        </p:spPr>
      </p:pic>
      <p:pic>
        <p:nvPicPr>
          <p:cNvPr id="15" name="Graphic 14" descr="Man">
            <a:extLst>
              <a:ext uri="{FF2B5EF4-FFF2-40B4-BE49-F238E27FC236}">
                <a16:creationId xmlns:a16="http://schemas.microsoft.com/office/drawing/2014/main" id="{291598BB-0675-4F97-945D-9812B2A8283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875798" y="2743159"/>
            <a:ext cx="363202" cy="363202"/>
          </a:xfrm>
          <a:prstGeom prst="rect">
            <a:avLst/>
          </a:prstGeom>
        </p:spPr>
      </p:pic>
      <p:pic>
        <p:nvPicPr>
          <p:cNvPr id="17" name="Graphic 16" descr="Man">
            <a:extLst>
              <a:ext uri="{FF2B5EF4-FFF2-40B4-BE49-F238E27FC236}">
                <a16:creationId xmlns:a16="http://schemas.microsoft.com/office/drawing/2014/main" id="{A788CF3A-E873-4CDB-98C5-E729F17BA7B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922137" y="4432275"/>
            <a:ext cx="371851" cy="371851"/>
          </a:xfrm>
          <a:prstGeom prst="rect">
            <a:avLst/>
          </a:prstGeom>
        </p:spPr>
      </p:pic>
      <p:pic>
        <p:nvPicPr>
          <p:cNvPr id="19" name="Graphic 18" descr="Man">
            <a:extLst>
              <a:ext uri="{FF2B5EF4-FFF2-40B4-BE49-F238E27FC236}">
                <a16:creationId xmlns:a16="http://schemas.microsoft.com/office/drawing/2014/main" id="{FB177AFA-AA1A-4810-9290-61A93458695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58432" y="3495206"/>
            <a:ext cx="377505" cy="363194"/>
          </a:xfrm>
          <a:prstGeom prst="rect">
            <a:avLst/>
          </a:prstGeom>
        </p:spPr>
      </p:pic>
      <p:sp>
        <p:nvSpPr>
          <p:cNvPr id="20" name="TextBox 19">
            <a:extLst>
              <a:ext uri="{FF2B5EF4-FFF2-40B4-BE49-F238E27FC236}">
                <a16:creationId xmlns:a16="http://schemas.microsoft.com/office/drawing/2014/main" id="{28EBA307-601E-4A1A-A3A3-5E6C977540B3}"/>
              </a:ext>
            </a:extLst>
          </p:cNvPr>
          <p:cNvSpPr txBox="1"/>
          <p:nvPr/>
        </p:nvSpPr>
        <p:spPr>
          <a:xfrm>
            <a:off x="1626993" y="5945637"/>
            <a:ext cx="5948177" cy="707886"/>
          </a:xfrm>
          <a:prstGeom prst="rect">
            <a:avLst/>
          </a:prstGeom>
          <a:noFill/>
        </p:spPr>
        <p:txBody>
          <a:bodyPr wrap="square" rtlCol="0">
            <a:spAutoFit/>
          </a:bodyPr>
          <a:lstStyle/>
          <a:p>
            <a:r>
              <a:rPr lang="en-US" sz="2000" b="1" dirty="0">
                <a:solidFill>
                  <a:srgbClr val="00B050"/>
                </a:solidFill>
              </a:rPr>
              <a:t>$</a:t>
            </a:r>
            <a:r>
              <a:rPr lang="en-US" sz="2000" dirty="0">
                <a:solidFill>
                  <a:srgbClr val="00B050"/>
                </a:solidFill>
              </a:rPr>
              <a:t> = U.S. MNE measured profits from current production</a:t>
            </a:r>
          </a:p>
          <a:p>
            <a:r>
              <a:rPr lang="en-US" sz="2000" dirty="0">
                <a:solidFill>
                  <a:schemeClr val="tx2">
                    <a:lumMod val="75000"/>
                  </a:schemeClr>
                </a:solidFill>
              </a:rPr>
              <a:t>    = U.S. MNE factors of production</a:t>
            </a:r>
          </a:p>
        </p:txBody>
      </p:sp>
      <p:pic>
        <p:nvPicPr>
          <p:cNvPr id="3" name="Graphic 2" descr="Man">
            <a:extLst>
              <a:ext uri="{FF2B5EF4-FFF2-40B4-BE49-F238E27FC236}">
                <a16:creationId xmlns:a16="http://schemas.microsoft.com/office/drawing/2014/main" id="{B3959233-AA96-4AAA-9CB7-04AFD93598A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93813" y="6225107"/>
            <a:ext cx="367288" cy="367288"/>
          </a:xfrm>
          <a:prstGeom prst="rect">
            <a:avLst/>
          </a:prstGeom>
        </p:spPr>
      </p:pic>
      <p:sp>
        <p:nvSpPr>
          <p:cNvPr id="2" name="TextBox 1">
            <a:extLst>
              <a:ext uri="{FF2B5EF4-FFF2-40B4-BE49-F238E27FC236}">
                <a16:creationId xmlns:a16="http://schemas.microsoft.com/office/drawing/2014/main" id="{804BFF6C-1979-4857-ABDF-4FC3E0745449}"/>
              </a:ext>
            </a:extLst>
          </p:cNvPr>
          <p:cNvSpPr txBox="1"/>
          <p:nvPr/>
        </p:nvSpPr>
        <p:spPr>
          <a:xfrm>
            <a:off x="890970" y="1161986"/>
            <a:ext cx="3733800" cy="400110"/>
          </a:xfrm>
          <a:prstGeom prst="rect">
            <a:avLst/>
          </a:prstGeom>
          <a:noFill/>
        </p:spPr>
        <p:txBody>
          <a:bodyPr wrap="square" rtlCol="0">
            <a:spAutoFit/>
          </a:bodyPr>
          <a:lstStyle/>
          <a:p>
            <a:r>
              <a:rPr lang="en-US" sz="2000" b="1" dirty="0">
                <a:solidFill>
                  <a:srgbClr val="00B050"/>
                </a:solidFill>
              </a:rPr>
              <a:t>Under separate accounting</a:t>
            </a:r>
          </a:p>
        </p:txBody>
      </p:sp>
      <p:sp>
        <p:nvSpPr>
          <p:cNvPr id="7" name="TextBox 6">
            <a:extLst>
              <a:ext uri="{FF2B5EF4-FFF2-40B4-BE49-F238E27FC236}">
                <a16:creationId xmlns:a16="http://schemas.microsoft.com/office/drawing/2014/main" id="{D76DC1AB-098F-4F9E-B4DD-1CDDB346B7B2}"/>
              </a:ext>
            </a:extLst>
          </p:cNvPr>
          <p:cNvSpPr txBox="1"/>
          <p:nvPr/>
        </p:nvSpPr>
        <p:spPr>
          <a:xfrm>
            <a:off x="5334000" y="1152366"/>
            <a:ext cx="3372583" cy="400110"/>
          </a:xfrm>
          <a:prstGeom prst="rect">
            <a:avLst/>
          </a:prstGeom>
          <a:noFill/>
        </p:spPr>
        <p:txBody>
          <a:bodyPr wrap="square" rtlCol="0">
            <a:spAutoFit/>
          </a:bodyPr>
          <a:lstStyle/>
          <a:p>
            <a:r>
              <a:rPr lang="en-US" sz="2000" b="1" dirty="0">
                <a:solidFill>
                  <a:srgbClr val="00B050"/>
                </a:solidFill>
              </a:rPr>
              <a:t>Under re-apportionment</a:t>
            </a:r>
          </a:p>
        </p:txBody>
      </p:sp>
      <p:pic>
        <p:nvPicPr>
          <p:cNvPr id="21" name="Graphic 20" descr="Factory">
            <a:extLst>
              <a:ext uri="{FF2B5EF4-FFF2-40B4-BE49-F238E27FC236}">
                <a16:creationId xmlns:a16="http://schemas.microsoft.com/office/drawing/2014/main" id="{ABDAC4CD-1117-419C-8001-3D50174FCD7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701616" y="2808501"/>
            <a:ext cx="914400" cy="914400"/>
          </a:xfrm>
          <a:prstGeom prst="rect">
            <a:avLst/>
          </a:prstGeom>
        </p:spPr>
      </p:pic>
      <p:pic>
        <p:nvPicPr>
          <p:cNvPr id="22" name="Graphic 21" descr="Factory">
            <a:extLst>
              <a:ext uri="{FF2B5EF4-FFF2-40B4-BE49-F238E27FC236}">
                <a16:creationId xmlns:a16="http://schemas.microsoft.com/office/drawing/2014/main" id="{CD6221CC-831E-4EEA-84AC-118AA9EE22E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550216" y="6249812"/>
            <a:ext cx="349602" cy="349602"/>
          </a:xfrm>
          <a:prstGeom prst="rect">
            <a:avLst/>
          </a:prstGeom>
        </p:spPr>
      </p:pic>
      <p:pic>
        <p:nvPicPr>
          <p:cNvPr id="23" name="Graphic 22" descr="Factory">
            <a:extLst>
              <a:ext uri="{FF2B5EF4-FFF2-40B4-BE49-F238E27FC236}">
                <a16:creationId xmlns:a16="http://schemas.microsoft.com/office/drawing/2014/main" id="{9E015E65-28EF-4923-B086-1EAF598E64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158816" y="4502228"/>
            <a:ext cx="349602" cy="349602"/>
          </a:xfrm>
          <a:prstGeom prst="rect">
            <a:avLst/>
          </a:prstGeom>
        </p:spPr>
      </p:pic>
      <p:pic>
        <p:nvPicPr>
          <p:cNvPr id="24" name="Graphic 23" descr="Factory">
            <a:extLst>
              <a:ext uri="{FF2B5EF4-FFF2-40B4-BE49-F238E27FC236}">
                <a16:creationId xmlns:a16="http://schemas.microsoft.com/office/drawing/2014/main" id="{C6468ADE-8617-4D36-A6BD-A7E5D6F6E828}"/>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099766" y="2804057"/>
            <a:ext cx="349602" cy="349602"/>
          </a:xfrm>
          <a:prstGeom prst="rect">
            <a:avLst/>
          </a:prstGeom>
        </p:spPr>
      </p:pic>
      <p:pic>
        <p:nvPicPr>
          <p:cNvPr id="25" name="Graphic 24" descr="Factory">
            <a:extLst>
              <a:ext uri="{FF2B5EF4-FFF2-40B4-BE49-F238E27FC236}">
                <a16:creationId xmlns:a16="http://schemas.microsoft.com/office/drawing/2014/main" id="{54CC7B5A-536D-422D-BAB8-3B2FACB8F5E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831704" y="3656266"/>
            <a:ext cx="202134" cy="202134"/>
          </a:xfrm>
          <a:prstGeom prst="rect">
            <a:avLst/>
          </a:prstGeom>
        </p:spPr>
      </p:pic>
      <p:pic>
        <p:nvPicPr>
          <p:cNvPr id="26" name="Graphic 25" descr="Factory">
            <a:extLst>
              <a:ext uri="{FF2B5EF4-FFF2-40B4-BE49-F238E27FC236}">
                <a16:creationId xmlns:a16="http://schemas.microsoft.com/office/drawing/2014/main" id="{A65CD4FD-B485-41F5-9804-77ACD665B82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270212" y="2385982"/>
            <a:ext cx="244582" cy="244582"/>
          </a:xfrm>
          <a:prstGeom prst="rect">
            <a:avLst/>
          </a:prstGeom>
        </p:spPr>
      </p:pic>
      <p:pic>
        <p:nvPicPr>
          <p:cNvPr id="9" name="Picture 8">
            <a:extLst>
              <a:ext uri="{FF2B5EF4-FFF2-40B4-BE49-F238E27FC236}">
                <a16:creationId xmlns:a16="http://schemas.microsoft.com/office/drawing/2014/main" id="{A9A76CCC-AF91-4661-B7FF-38494F563D54}"/>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28735" y="2462578"/>
            <a:ext cx="330156" cy="489165"/>
          </a:xfrm>
          <a:prstGeom prst="rect">
            <a:avLst/>
          </a:prstGeom>
        </p:spPr>
      </p:pic>
      <p:pic>
        <p:nvPicPr>
          <p:cNvPr id="27" name="Picture 26">
            <a:extLst>
              <a:ext uri="{FF2B5EF4-FFF2-40B4-BE49-F238E27FC236}">
                <a16:creationId xmlns:a16="http://schemas.microsoft.com/office/drawing/2014/main" id="{05FA74B9-22CF-4BE0-B283-B378ACEAA663}"/>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456656" y="1937259"/>
            <a:ext cx="728327" cy="1079102"/>
          </a:xfrm>
          <a:prstGeom prst="rect">
            <a:avLst/>
          </a:prstGeom>
        </p:spPr>
      </p:pic>
      <p:pic>
        <p:nvPicPr>
          <p:cNvPr id="30" name="Picture 29">
            <a:extLst>
              <a:ext uri="{FF2B5EF4-FFF2-40B4-BE49-F238E27FC236}">
                <a16:creationId xmlns:a16="http://schemas.microsoft.com/office/drawing/2014/main" id="{EAEA9D58-45F8-4D81-B82E-CD87D8929966}"/>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726120" y="4481037"/>
            <a:ext cx="196017" cy="290423"/>
          </a:xfrm>
          <a:prstGeom prst="rect">
            <a:avLst/>
          </a:prstGeom>
        </p:spPr>
      </p:pic>
      <p:pic>
        <p:nvPicPr>
          <p:cNvPr id="32" name="Picture 31">
            <a:extLst>
              <a:ext uri="{FF2B5EF4-FFF2-40B4-BE49-F238E27FC236}">
                <a16:creationId xmlns:a16="http://schemas.microsoft.com/office/drawing/2014/main" id="{95DEFF0D-B2F7-4377-98A2-8D2795CF7BA3}"/>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705600" y="2808501"/>
            <a:ext cx="161647" cy="239499"/>
          </a:xfrm>
          <a:prstGeom prst="rect">
            <a:avLst/>
          </a:prstGeom>
        </p:spPr>
      </p:pic>
      <p:pic>
        <p:nvPicPr>
          <p:cNvPr id="33" name="Picture 32">
            <a:extLst>
              <a:ext uri="{FF2B5EF4-FFF2-40B4-BE49-F238E27FC236}">
                <a16:creationId xmlns:a16="http://schemas.microsoft.com/office/drawing/2014/main" id="{D0CAD735-B7C4-4D11-8B15-C54323902922}"/>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448670" y="3547612"/>
            <a:ext cx="165078" cy="244582"/>
          </a:xfrm>
          <a:prstGeom prst="rect">
            <a:avLst/>
          </a:prstGeom>
        </p:spPr>
      </p:pic>
    </p:spTree>
    <p:extLst>
      <p:ext uri="{BB962C8B-B14F-4D97-AF65-F5344CB8AC3E}">
        <p14:creationId xmlns:p14="http://schemas.microsoft.com/office/powerpoint/2010/main" val="391225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9"/>
                                        </p:tgtEl>
                                      </p:cBhvr>
                                      <p:by x="400000" y="400000"/>
                                    </p:animScale>
                                  </p:childTnLst>
                                </p:cTn>
                              </p:par>
                              <p:par>
                                <p:cTn id="7" presetID="6" presetClass="emph" presetSubtype="0" fill="hold" nodeType="withEffect">
                                  <p:stCondLst>
                                    <p:cond delay="0"/>
                                  </p:stCondLst>
                                  <p:childTnLst>
                                    <p:animScale>
                                      <p:cBhvr>
                                        <p:cTn id="8" dur="2000" fill="hold"/>
                                        <p:tgtEl>
                                          <p:spTgt spid="27"/>
                                        </p:tgtEl>
                                      </p:cBhvr>
                                      <p:by x="30000" y="30000"/>
                                    </p:animScale>
                                  </p:childTnLst>
                                </p:cTn>
                              </p:par>
                              <p:par>
                                <p:cTn id="9" presetID="6" presetClass="emph" presetSubtype="0" fill="hold" nodeType="withEffect">
                                  <p:stCondLst>
                                    <p:cond delay="0"/>
                                  </p:stCondLst>
                                  <p:childTnLst>
                                    <p:animScale>
                                      <p:cBhvr>
                                        <p:cTn id="10" dur="2000" fill="hold"/>
                                        <p:tgtEl>
                                          <p:spTgt spid="30"/>
                                        </p:tgtEl>
                                      </p:cBhvr>
                                      <p:by x="150000" y="150000"/>
                                    </p:animScale>
                                  </p:childTnLst>
                                </p:cTn>
                              </p:par>
                              <p:par>
                                <p:cTn id="11" presetID="6" presetClass="emph" presetSubtype="0" fill="hold" nodeType="withEffect">
                                  <p:stCondLst>
                                    <p:cond delay="0"/>
                                  </p:stCondLst>
                                  <p:childTnLst>
                                    <p:animScale>
                                      <p:cBhvr>
                                        <p:cTn id="12" dur="2000" fill="hold"/>
                                        <p:tgtEl>
                                          <p:spTgt spid="33"/>
                                        </p:tgtEl>
                                      </p:cBhvr>
                                      <p:by x="150000" y="150000"/>
                                    </p:animScale>
                                  </p:childTnLst>
                                </p:cTn>
                              </p:par>
                              <p:par>
                                <p:cTn id="13" presetID="6" presetClass="emph" presetSubtype="0" fill="hold" nodeType="withEffect">
                                  <p:stCondLst>
                                    <p:cond delay="0"/>
                                  </p:stCondLst>
                                  <p:childTnLst>
                                    <p:animScale>
                                      <p:cBhvr>
                                        <p:cTn id="14" dur="2000" fill="hold"/>
                                        <p:tgtEl>
                                          <p:spTgt spid="32"/>
                                        </p:tgtEl>
                                      </p:cBhvr>
                                      <p:by x="150000" y="150000"/>
                                    </p:animScale>
                                  </p:childTnLst>
                                </p:cTn>
                              </p:par>
                              <p:par>
                                <p:cTn id="15" presetID="1" presetClass="exit"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hidden"/>
                                      </p:to>
                                    </p:se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ECF19EB3-1F54-4492-803A-59BF92A00B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094" y="1612682"/>
            <a:ext cx="8641811" cy="4348662"/>
          </a:xfrm>
          <a:prstGeom prst="rect">
            <a:avLst/>
          </a:prstGeom>
          <a:ln>
            <a:noFill/>
            <a:tailEnd type="triangle"/>
          </a:ln>
        </p:spPr>
      </p:pic>
      <p:sp>
        <p:nvSpPr>
          <p:cNvPr id="4" name="Date Placeholder 3">
            <a:extLst>
              <a:ext uri="{FF2B5EF4-FFF2-40B4-BE49-F238E27FC236}">
                <a16:creationId xmlns:a16="http://schemas.microsoft.com/office/drawing/2014/main" id="{D08EFF55-B62F-42C1-AA6C-ED415E3B1F20}"/>
              </a:ext>
            </a:extLst>
          </p:cNvPr>
          <p:cNvSpPr>
            <a:spLocks noGrp="1"/>
          </p:cNvSpPr>
          <p:nvPr>
            <p:ph type="dt" sz="half" idx="10"/>
          </p:nvPr>
        </p:nvSpPr>
        <p:spPr/>
        <p:txBody>
          <a:bodyPr/>
          <a:lstStyle/>
          <a:p>
            <a:endParaRPr lang="en-US" dirty="0"/>
          </a:p>
        </p:txBody>
      </p:sp>
      <p:sp>
        <p:nvSpPr>
          <p:cNvPr id="5" name="Slide Number Placeholder 4">
            <a:extLst>
              <a:ext uri="{FF2B5EF4-FFF2-40B4-BE49-F238E27FC236}">
                <a16:creationId xmlns:a16="http://schemas.microsoft.com/office/drawing/2014/main" id="{1161938B-CEBD-45DA-B048-458FA5683CFF}"/>
              </a:ext>
            </a:extLst>
          </p:cNvPr>
          <p:cNvSpPr>
            <a:spLocks noGrp="1"/>
          </p:cNvSpPr>
          <p:nvPr>
            <p:ph type="sldNum" sz="quarter" idx="12"/>
          </p:nvPr>
        </p:nvSpPr>
        <p:spPr/>
        <p:txBody>
          <a:bodyPr/>
          <a:lstStyle/>
          <a:p>
            <a:fld id="{2F2C37F8-DB9F-4D58-B490-F5ECA928CAA2}" type="slidenum">
              <a:rPr lang="en-US" smtClean="0"/>
              <a:t>8</a:t>
            </a:fld>
            <a:endParaRPr lang="en-US"/>
          </a:p>
        </p:txBody>
      </p:sp>
      <p:sp>
        <p:nvSpPr>
          <p:cNvPr id="3" name="TextBox 2">
            <a:extLst>
              <a:ext uri="{FF2B5EF4-FFF2-40B4-BE49-F238E27FC236}">
                <a16:creationId xmlns:a16="http://schemas.microsoft.com/office/drawing/2014/main" id="{0C6F243A-969F-41B5-936A-9A8B2538ADA7}"/>
              </a:ext>
            </a:extLst>
          </p:cNvPr>
          <p:cNvSpPr txBox="1"/>
          <p:nvPr/>
        </p:nvSpPr>
        <p:spPr>
          <a:xfrm>
            <a:off x="1371600" y="2286000"/>
            <a:ext cx="1752600" cy="381000"/>
          </a:xfrm>
          <a:prstGeom prst="rect">
            <a:avLst/>
          </a:prstGeom>
          <a:noFill/>
        </p:spPr>
        <p:txBody>
          <a:bodyPr wrap="square" rtlCol="0">
            <a:spAutoFit/>
          </a:bodyPr>
          <a:lstStyle/>
          <a:p>
            <a:endParaRPr lang="en-US" dirty="0"/>
          </a:p>
        </p:txBody>
      </p:sp>
      <p:cxnSp>
        <p:nvCxnSpPr>
          <p:cNvPr id="10" name="Connector: Curved 9">
            <a:extLst>
              <a:ext uri="{FF2B5EF4-FFF2-40B4-BE49-F238E27FC236}">
                <a16:creationId xmlns:a16="http://schemas.microsoft.com/office/drawing/2014/main" id="{6A665EC0-0C57-44E9-B3F4-CD1F5D65E613}"/>
              </a:ext>
            </a:extLst>
          </p:cNvPr>
          <p:cNvCxnSpPr>
            <a:cxnSpLocks/>
          </p:cNvCxnSpPr>
          <p:nvPr/>
        </p:nvCxnSpPr>
        <p:spPr>
          <a:xfrm rot="10800000" flipV="1">
            <a:off x="2971800" y="3070986"/>
            <a:ext cx="2209800" cy="716026"/>
          </a:xfrm>
          <a:prstGeom prst="curvedConnector3">
            <a:avLst>
              <a:gd name="adj1" fmla="val 50000"/>
            </a:avLst>
          </a:prstGeom>
          <a:ln w="12700">
            <a:solidFill>
              <a:schemeClr val="bg1">
                <a:lumMod val="65000"/>
              </a:schemeClr>
            </a:solidFill>
            <a:tailEnd type="triangle"/>
          </a:ln>
        </p:spPr>
        <p:style>
          <a:lnRef idx="2">
            <a:schemeClr val="dk1"/>
          </a:lnRef>
          <a:fillRef idx="0">
            <a:schemeClr val="dk1"/>
          </a:fillRef>
          <a:effectRef idx="1">
            <a:schemeClr val="dk1"/>
          </a:effectRef>
          <a:fontRef idx="minor">
            <a:schemeClr val="tx1"/>
          </a:fontRef>
        </p:style>
      </p:cxnSp>
      <p:cxnSp>
        <p:nvCxnSpPr>
          <p:cNvPr id="16" name="Connector: Curved 15">
            <a:extLst>
              <a:ext uri="{FF2B5EF4-FFF2-40B4-BE49-F238E27FC236}">
                <a16:creationId xmlns:a16="http://schemas.microsoft.com/office/drawing/2014/main" id="{23D3B72D-7C5B-4A15-9963-86BEE792E08A}"/>
              </a:ext>
            </a:extLst>
          </p:cNvPr>
          <p:cNvCxnSpPr>
            <a:cxnSpLocks/>
          </p:cNvCxnSpPr>
          <p:nvPr/>
        </p:nvCxnSpPr>
        <p:spPr>
          <a:xfrm rot="5400000" flipH="1" flipV="1">
            <a:off x="254500" y="4329479"/>
            <a:ext cx="1623688" cy="842556"/>
          </a:xfrm>
          <a:prstGeom prst="curvedConnector3">
            <a:avLst>
              <a:gd name="adj1" fmla="val 48802"/>
            </a:avLst>
          </a:prstGeom>
          <a:ln w="12700">
            <a:solidFill>
              <a:schemeClr val="bg1">
                <a:lumMod val="65000"/>
              </a:schemeClr>
            </a:solidFill>
            <a:tailEnd type="triangle"/>
          </a:ln>
        </p:spPr>
        <p:style>
          <a:lnRef idx="2">
            <a:schemeClr val="dk1"/>
          </a:lnRef>
          <a:fillRef idx="0">
            <a:schemeClr val="dk1"/>
          </a:fillRef>
          <a:effectRef idx="1">
            <a:schemeClr val="dk1"/>
          </a:effectRef>
          <a:fontRef idx="minor">
            <a:schemeClr val="tx1"/>
          </a:fontRef>
        </p:style>
      </p:cxnSp>
      <p:sp>
        <p:nvSpPr>
          <p:cNvPr id="17" name="TextBox 16">
            <a:extLst>
              <a:ext uri="{FF2B5EF4-FFF2-40B4-BE49-F238E27FC236}">
                <a16:creationId xmlns:a16="http://schemas.microsoft.com/office/drawing/2014/main" id="{C567722F-5616-4D90-B08A-148478B81FA5}"/>
              </a:ext>
            </a:extLst>
          </p:cNvPr>
          <p:cNvSpPr txBox="1"/>
          <p:nvPr/>
        </p:nvSpPr>
        <p:spPr>
          <a:xfrm>
            <a:off x="3429000" y="1151017"/>
            <a:ext cx="3009900" cy="461665"/>
          </a:xfrm>
          <a:prstGeom prst="rect">
            <a:avLst/>
          </a:prstGeom>
          <a:noFill/>
        </p:spPr>
        <p:txBody>
          <a:bodyPr wrap="square" rtlCol="0">
            <a:spAutoFit/>
          </a:bodyPr>
          <a:lstStyle/>
          <a:p>
            <a:r>
              <a:rPr lang="en-US" sz="2400" b="1" dirty="0"/>
              <a:t>2012 ($ billions)</a:t>
            </a:r>
          </a:p>
        </p:txBody>
      </p:sp>
      <p:cxnSp>
        <p:nvCxnSpPr>
          <p:cNvPr id="25" name="Connector: Curved 24">
            <a:extLst>
              <a:ext uri="{FF2B5EF4-FFF2-40B4-BE49-F238E27FC236}">
                <a16:creationId xmlns:a16="http://schemas.microsoft.com/office/drawing/2014/main" id="{F421470C-B6A9-4783-824D-4C0A11EC65D0}"/>
              </a:ext>
            </a:extLst>
          </p:cNvPr>
          <p:cNvCxnSpPr>
            <a:cxnSpLocks/>
          </p:cNvCxnSpPr>
          <p:nvPr/>
        </p:nvCxnSpPr>
        <p:spPr>
          <a:xfrm rot="10800000">
            <a:off x="3760654" y="3787014"/>
            <a:ext cx="3783147" cy="714157"/>
          </a:xfrm>
          <a:prstGeom prst="curvedConnector3">
            <a:avLst/>
          </a:prstGeom>
          <a:ln w="12700">
            <a:solidFill>
              <a:schemeClr val="bg1">
                <a:lumMod val="65000"/>
              </a:schemeClr>
            </a:solidFill>
            <a:tailEnd type="triangle"/>
          </a:ln>
        </p:spPr>
        <p:style>
          <a:lnRef idx="2">
            <a:schemeClr val="dk1"/>
          </a:lnRef>
          <a:fillRef idx="0">
            <a:schemeClr val="dk1"/>
          </a:fillRef>
          <a:effectRef idx="1">
            <a:schemeClr val="dk1"/>
          </a:effectRef>
          <a:fontRef idx="minor">
            <a:schemeClr val="tx1"/>
          </a:fontRef>
        </p:style>
      </p:cxnSp>
      <p:cxnSp>
        <p:nvCxnSpPr>
          <p:cNvPr id="31" name="Connector: Curved 30">
            <a:extLst>
              <a:ext uri="{FF2B5EF4-FFF2-40B4-BE49-F238E27FC236}">
                <a16:creationId xmlns:a16="http://schemas.microsoft.com/office/drawing/2014/main" id="{06920F09-FC70-4B1E-9C00-94CD2642E010}"/>
              </a:ext>
            </a:extLst>
          </p:cNvPr>
          <p:cNvCxnSpPr>
            <a:cxnSpLocks/>
          </p:cNvCxnSpPr>
          <p:nvPr/>
        </p:nvCxnSpPr>
        <p:spPr>
          <a:xfrm rot="5400000">
            <a:off x="1571373" y="3305427"/>
            <a:ext cx="286254" cy="228600"/>
          </a:xfrm>
          <a:prstGeom prst="curvedConnector3">
            <a:avLst/>
          </a:prstGeom>
          <a:ln w="12700">
            <a:solidFill>
              <a:schemeClr val="bg1">
                <a:lumMod val="65000"/>
              </a:schemeClr>
            </a:solidFill>
            <a:tailEnd type="triangle"/>
          </a:ln>
        </p:spPr>
        <p:style>
          <a:lnRef idx="2">
            <a:schemeClr val="dk1"/>
          </a:lnRef>
          <a:fillRef idx="0">
            <a:schemeClr val="dk1"/>
          </a:fillRef>
          <a:effectRef idx="1">
            <a:schemeClr val="dk1"/>
          </a:effectRef>
          <a:fontRef idx="minor">
            <a:schemeClr val="tx1"/>
          </a:fontRef>
        </p:style>
      </p:cxnSp>
      <p:cxnSp>
        <p:nvCxnSpPr>
          <p:cNvPr id="36" name="Connector: Curved 35">
            <a:extLst>
              <a:ext uri="{FF2B5EF4-FFF2-40B4-BE49-F238E27FC236}">
                <a16:creationId xmlns:a16="http://schemas.microsoft.com/office/drawing/2014/main" id="{D454066E-D9E2-411E-8DD2-C45165FD5BFF}"/>
              </a:ext>
            </a:extLst>
          </p:cNvPr>
          <p:cNvCxnSpPr>
            <a:cxnSpLocks/>
          </p:cNvCxnSpPr>
          <p:nvPr/>
        </p:nvCxnSpPr>
        <p:spPr>
          <a:xfrm rot="10800000">
            <a:off x="2724150" y="3938913"/>
            <a:ext cx="857250" cy="852396"/>
          </a:xfrm>
          <a:prstGeom prst="curvedConnector3">
            <a:avLst/>
          </a:prstGeom>
          <a:ln w="12700">
            <a:solidFill>
              <a:schemeClr val="bg1">
                <a:lumMod val="65000"/>
              </a:schemeClr>
            </a:solidFill>
            <a:tailEnd type="triangle"/>
          </a:ln>
        </p:spPr>
        <p:style>
          <a:lnRef idx="2">
            <a:schemeClr val="dk1"/>
          </a:lnRef>
          <a:fillRef idx="0">
            <a:schemeClr val="dk1"/>
          </a:fillRef>
          <a:effectRef idx="1">
            <a:schemeClr val="dk1"/>
          </a:effectRef>
          <a:fontRef idx="minor">
            <a:schemeClr val="tx1"/>
          </a:fontRef>
        </p:style>
      </p:cxnSp>
      <p:sp>
        <p:nvSpPr>
          <p:cNvPr id="54" name="Freeform: Shape 53">
            <a:extLst>
              <a:ext uri="{FF2B5EF4-FFF2-40B4-BE49-F238E27FC236}">
                <a16:creationId xmlns:a16="http://schemas.microsoft.com/office/drawing/2014/main" id="{BFDF3713-ED05-491D-82C2-0D37F679392C}"/>
              </a:ext>
            </a:extLst>
          </p:cNvPr>
          <p:cNvSpPr/>
          <p:nvPr/>
        </p:nvSpPr>
        <p:spPr>
          <a:xfrm>
            <a:off x="3881337" y="3134833"/>
            <a:ext cx="3662463" cy="610317"/>
          </a:xfrm>
          <a:custGeom>
            <a:avLst/>
            <a:gdLst>
              <a:gd name="connsiteX0" fmla="*/ 3793787 w 3793787"/>
              <a:gd name="connsiteY0" fmla="*/ 0 h 542854"/>
              <a:gd name="connsiteX1" fmla="*/ 1741251 w 3793787"/>
              <a:gd name="connsiteY1" fmla="*/ 515566 h 542854"/>
              <a:gd name="connsiteX2" fmla="*/ 1099226 w 3793787"/>
              <a:gd name="connsiteY2" fmla="*/ 466928 h 542854"/>
              <a:gd name="connsiteX3" fmla="*/ 0 w 3793787"/>
              <a:gd name="connsiteY3" fmla="*/ 428017 h 542854"/>
              <a:gd name="connsiteX4" fmla="*/ 0 w 3793787"/>
              <a:gd name="connsiteY4" fmla="*/ 428017 h 5428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3787" h="542854">
                <a:moveTo>
                  <a:pt x="3793787" y="0"/>
                </a:moveTo>
                <a:cubicBezTo>
                  <a:pt x="2992065" y="218872"/>
                  <a:pt x="2190344" y="437745"/>
                  <a:pt x="1741251" y="515566"/>
                </a:cubicBezTo>
                <a:cubicBezTo>
                  <a:pt x="1292158" y="593387"/>
                  <a:pt x="1389434" y="481519"/>
                  <a:pt x="1099226" y="466928"/>
                </a:cubicBezTo>
                <a:cubicBezTo>
                  <a:pt x="809018" y="452337"/>
                  <a:pt x="0" y="428017"/>
                  <a:pt x="0" y="428017"/>
                </a:cubicBezTo>
                <a:lnTo>
                  <a:pt x="0" y="428017"/>
                </a:lnTo>
              </a:path>
            </a:pathLst>
          </a:custGeom>
          <a:ln w="12700">
            <a:solidFill>
              <a:schemeClr val="bg1">
                <a:lumMod val="75000"/>
              </a:schemeClr>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cxnSp>
        <p:nvCxnSpPr>
          <p:cNvPr id="64" name="Connector: Curved 63">
            <a:extLst>
              <a:ext uri="{FF2B5EF4-FFF2-40B4-BE49-F238E27FC236}">
                <a16:creationId xmlns:a16="http://schemas.microsoft.com/office/drawing/2014/main" id="{D74C0779-ED1D-40AB-9C06-F04C7755EF3F}"/>
              </a:ext>
            </a:extLst>
          </p:cNvPr>
          <p:cNvCxnSpPr>
            <a:cxnSpLocks/>
          </p:cNvCxnSpPr>
          <p:nvPr/>
        </p:nvCxnSpPr>
        <p:spPr>
          <a:xfrm rot="5400000">
            <a:off x="-8917" y="5815992"/>
            <a:ext cx="533400" cy="515566"/>
          </a:xfrm>
          <a:prstGeom prst="curvedConnector3">
            <a:avLst/>
          </a:prstGeom>
          <a:ln w="12700">
            <a:solidFill>
              <a:schemeClr val="bg1">
                <a:lumMod val="75000"/>
              </a:schemeClr>
            </a:solidFill>
          </a:ln>
        </p:spPr>
        <p:style>
          <a:lnRef idx="2">
            <a:schemeClr val="dk1"/>
          </a:lnRef>
          <a:fillRef idx="0">
            <a:schemeClr val="dk1"/>
          </a:fillRef>
          <a:effectRef idx="1">
            <a:schemeClr val="dk1"/>
          </a:effectRef>
          <a:fontRef idx="minor">
            <a:schemeClr val="tx1"/>
          </a:fontRef>
        </p:style>
      </p:cxnSp>
      <p:sp>
        <p:nvSpPr>
          <p:cNvPr id="68" name="Title 1">
            <a:extLst>
              <a:ext uri="{FF2B5EF4-FFF2-40B4-BE49-F238E27FC236}">
                <a16:creationId xmlns:a16="http://schemas.microsoft.com/office/drawing/2014/main" id="{8D469A90-6F1A-400E-BD05-DDC1A3F019F4}"/>
              </a:ext>
            </a:extLst>
          </p:cNvPr>
          <p:cNvSpPr txBox="1">
            <a:spLocks/>
          </p:cNvSpPr>
          <p:nvPr/>
        </p:nvSpPr>
        <p:spPr>
          <a:xfrm>
            <a:off x="381000" y="312817"/>
            <a:ext cx="7620000" cy="838200"/>
          </a:xfrm>
          <a:prstGeom prst="rect">
            <a:avLst/>
          </a:prstGeom>
        </p:spPr>
        <p:txBody>
          <a:bodyPr vert="horz" lIns="91440" tIns="45720" rIns="91440" bIns="0" rtlCol="0" anchor="ctr">
            <a:normAutofit/>
          </a:bodyPr>
          <a:lstStyle>
            <a:lvl1pPr algn="l" defTabSz="914400" rtl="0" eaLnBrk="1" latinLnBrk="0" hangingPunct="1">
              <a:spcBef>
                <a:spcPct val="0"/>
              </a:spcBef>
              <a:buNone/>
              <a:defRPr sz="3600" b="0" kern="1200">
                <a:solidFill>
                  <a:schemeClr val="accent6"/>
                </a:solidFill>
                <a:latin typeface="+mj-lt"/>
                <a:ea typeface="+mj-ea"/>
                <a:cs typeface="+mj-cs"/>
              </a:defRPr>
            </a:lvl1pPr>
          </a:lstStyle>
          <a:p>
            <a:r>
              <a:rPr lang="en-US" sz="2800" dirty="0"/>
              <a:t>Re-apportionment of U.S. MNE global profits</a:t>
            </a:r>
          </a:p>
        </p:txBody>
      </p:sp>
    </p:spTree>
    <p:extLst>
      <p:ext uri="{BB962C8B-B14F-4D97-AF65-F5344CB8AC3E}">
        <p14:creationId xmlns:p14="http://schemas.microsoft.com/office/powerpoint/2010/main" val="201540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162800" cy="1143000"/>
          </a:xfrm>
        </p:spPr>
        <p:txBody>
          <a:bodyPr>
            <a:normAutofit/>
          </a:bodyPr>
          <a:lstStyle/>
          <a:p>
            <a:r>
              <a:rPr lang="en-US" sz="3200" dirty="0"/>
              <a:t>Productivity results</a:t>
            </a:r>
          </a:p>
        </p:txBody>
      </p:sp>
      <p:sp>
        <p:nvSpPr>
          <p:cNvPr id="5" name="Slide Number Placeholder 4"/>
          <p:cNvSpPr>
            <a:spLocks noGrp="1"/>
          </p:cNvSpPr>
          <p:nvPr>
            <p:ph type="sldNum" sz="quarter" idx="12"/>
          </p:nvPr>
        </p:nvSpPr>
        <p:spPr/>
        <p:txBody>
          <a:bodyPr/>
          <a:lstStyle/>
          <a:p>
            <a:fld id="{2F2C37F8-DB9F-4D58-B490-F5ECA928CAA2}" type="slidenum">
              <a:rPr lang="en-US" smtClean="0"/>
              <a:t>9</a:t>
            </a:fld>
            <a:endParaRPr lang="en-US"/>
          </a:p>
        </p:txBody>
      </p:sp>
      <p:graphicFrame>
        <p:nvGraphicFramePr>
          <p:cNvPr id="6" name="Content Placeholder 5">
            <a:extLst>
              <a:ext uri="{FF2B5EF4-FFF2-40B4-BE49-F238E27FC236}">
                <a16:creationId xmlns:a16="http://schemas.microsoft.com/office/drawing/2014/main" id="{2506704E-564B-4072-9995-4B6F2713AFF2}"/>
              </a:ext>
            </a:extLst>
          </p:cNvPr>
          <p:cNvGraphicFramePr>
            <a:graphicFrameLocks noGrp="1"/>
          </p:cNvGraphicFramePr>
          <p:nvPr>
            <p:ph idx="1"/>
            <p:extLst>
              <p:ext uri="{D42A27DB-BD31-4B8C-83A1-F6EECF244321}">
                <p14:modId xmlns:p14="http://schemas.microsoft.com/office/powerpoint/2010/main" val="131153090"/>
              </p:ext>
            </p:extLst>
          </p:nvPr>
        </p:nvGraphicFramePr>
        <p:xfrm>
          <a:off x="588065" y="1409700"/>
          <a:ext cx="76200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714D653B-FFDA-43E3-B69B-18FEE32A089D}"/>
              </a:ext>
            </a:extLst>
          </p:cNvPr>
          <p:cNvSpPr txBox="1"/>
          <p:nvPr/>
        </p:nvSpPr>
        <p:spPr>
          <a:xfrm>
            <a:off x="800100" y="5711687"/>
            <a:ext cx="6324600" cy="830997"/>
          </a:xfrm>
          <a:prstGeom prst="rect">
            <a:avLst/>
          </a:prstGeom>
          <a:noFill/>
        </p:spPr>
        <p:txBody>
          <a:bodyPr wrap="square" rtlCol="0">
            <a:spAutoFit/>
          </a:bodyPr>
          <a:lstStyle/>
          <a:p>
            <a:pPr marL="285750" indent="-285750">
              <a:buFont typeface="Arial" panose="020B0604020202020204" pitchFamily="34" charset="0"/>
              <a:buChar char="•"/>
            </a:pPr>
            <a:r>
              <a:rPr lang="en-US" sz="2400" dirty="0"/>
              <a:t>Reduces, but does not eliminate, the slowdown in measured U.S. labor productivity </a:t>
            </a:r>
          </a:p>
        </p:txBody>
      </p:sp>
    </p:spTree>
    <p:extLst>
      <p:ext uri="{BB962C8B-B14F-4D97-AF65-F5344CB8AC3E}">
        <p14:creationId xmlns:p14="http://schemas.microsoft.com/office/powerpoint/2010/main" val="360333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BEA-PPT-ArtDeco-Style">
  <a:themeElements>
    <a:clrScheme name="BEA-Colors-2016 1">
      <a:dk1>
        <a:srgbClr val="000000"/>
      </a:dk1>
      <a:lt1>
        <a:srgbClr val="FFFFFF"/>
      </a:lt1>
      <a:dk2>
        <a:srgbClr val="004C97"/>
      </a:dk2>
      <a:lt2>
        <a:srgbClr val="FFE9C3"/>
      </a:lt2>
      <a:accent1>
        <a:srgbClr val="004C97"/>
      </a:accent1>
      <a:accent2>
        <a:srgbClr val="0097A9"/>
      </a:accent2>
      <a:accent3>
        <a:srgbClr val="2DCCD3"/>
      </a:accent3>
      <a:accent4>
        <a:srgbClr val="D86018"/>
      </a:accent4>
      <a:accent5>
        <a:srgbClr val="F2A900"/>
      </a:accent5>
      <a:accent6>
        <a:srgbClr val="9EA2A2"/>
      </a:accent6>
      <a:hlink>
        <a:srgbClr val="6CACE4"/>
      </a:hlink>
      <a:folHlink>
        <a:srgbClr val="B5255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DBF52633-3455-B44F-8B2F-B841AE4E5D5D}" vid="{D50747F6-7093-5144-936F-CB3C0D1AC7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A-Colors-2016 1">
    <a:dk1>
      <a:srgbClr val="000000"/>
    </a:dk1>
    <a:lt1>
      <a:srgbClr val="FFFFFF"/>
    </a:lt1>
    <a:dk2>
      <a:srgbClr val="004C97"/>
    </a:dk2>
    <a:lt2>
      <a:srgbClr val="FFE9C3"/>
    </a:lt2>
    <a:accent1>
      <a:srgbClr val="004C97"/>
    </a:accent1>
    <a:accent2>
      <a:srgbClr val="0097A9"/>
    </a:accent2>
    <a:accent3>
      <a:srgbClr val="2DCCD3"/>
    </a:accent3>
    <a:accent4>
      <a:srgbClr val="D86018"/>
    </a:accent4>
    <a:accent5>
      <a:srgbClr val="F2A900"/>
    </a:accent5>
    <a:accent6>
      <a:srgbClr val="9EA2A2"/>
    </a:accent6>
    <a:hlink>
      <a:srgbClr val="6CACE4"/>
    </a:hlink>
    <a:folHlink>
      <a:srgbClr val="B52555"/>
    </a:folHlink>
  </a:clrScheme>
</a:themeOverride>
</file>

<file path=docProps/app.xml><?xml version="1.0" encoding="utf-8"?>
<Properties xmlns="http://schemas.openxmlformats.org/officeDocument/2006/extended-properties" xmlns:vt="http://schemas.openxmlformats.org/officeDocument/2006/docPropsVTypes">
  <Template/>
  <TotalTime>8724</TotalTime>
  <Words>1220</Words>
  <Application>Microsoft Office PowerPoint</Application>
  <PresentationFormat>On-screen Show (4:3)</PresentationFormat>
  <Paragraphs>165</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BEA-PPT-ArtDeco-Style</vt:lpstr>
      <vt:lpstr> Current Issue: Offshore Profit Shifting</vt:lpstr>
      <vt:lpstr>Statutory corporate tax rates, 2017</vt:lpstr>
      <vt:lpstr>Rapid growth in DI earnings receipts</vt:lpstr>
      <vt:lpstr>Other ACM presentations on globalization</vt:lpstr>
      <vt:lpstr>Outline</vt:lpstr>
      <vt:lpstr>How large is profit shifting?</vt:lpstr>
      <vt:lpstr>A hypothetical re-apportionment example</vt:lpstr>
      <vt:lpstr>PowerPoint Presentation</vt:lpstr>
      <vt:lpstr>Productivity results</vt:lpstr>
      <vt:lpstr>Which accounts are affected?</vt:lpstr>
      <vt:lpstr>Some illustrative results for 2014</vt:lpstr>
      <vt:lpstr>How do multinationals shift profits?</vt:lpstr>
      <vt:lpstr>Cost-sharing agreement (CSA) definition</vt:lpstr>
      <vt:lpstr>How CSAs work</vt:lpstr>
      <vt:lpstr>CSA example</vt:lpstr>
      <vt:lpstr>Empirical study</vt:lpstr>
      <vt:lpstr>Summary</vt:lpstr>
      <vt:lpstr>Related studies by BEA guest researchers</vt:lpstr>
      <vt:lpstr>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Presentations 101</dc:title>
  <dc:creator>Windows User</dc:creator>
  <cp:lastModifiedBy>Mataloni, Raymond</cp:lastModifiedBy>
  <cp:revision>855</cp:revision>
  <cp:lastPrinted>2017-09-08T16:24:38Z</cp:lastPrinted>
  <dcterms:created xsi:type="dcterms:W3CDTF">2016-08-01T20:31:24Z</dcterms:created>
  <dcterms:modified xsi:type="dcterms:W3CDTF">2018-11-07T18:48:35Z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