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5" r:id="rId7"/>
    <p:sldId id="261" r:id="rId8"/>
    <p:sldId id="263" r:id="rId9"/>
    <p:sldId id="262"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p:cViewPr>
        <p:scale>
          <a:sx n="78" d="100"/>
          <a:sy n="78" d="100"/>
        </p:scale>
        <p:origin x="18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halti\Dropbox\bds2018\small_fallacy.xls"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halti\Dropbox\bds2018\small_fallacy_gr.xls"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C:\Users\halti\Dropbox\bds2018\small_young.xls" TargetMode="External"/><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1" Type="http://schemas.openxmlformats.org/officeDocument/2006/relationships/oleObject" Target="file:///C:\Users\halti\Dropbox\bds2018\sywide.xls" TargetMode="External"/></Relationships>
</file>

<file path=ppt/charts/_rels/chart5.xml.rels><?xml version="1.0" encoding="UTF-8" standalone="yes"?>
<Relationships xmlns="http://schemas.openxmlformats.org/package/2006/relationships"><Relationship Id="rId3" Type="http://schemas.openxmlformats.org/officeDocument/2006/relationships/oleObject" Target="file:///C:\Users\halti\Dropbox\bds2018\ywide.xls" TargetMode="External"/><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oleObject" Target="file:///C:\Users\halti\Dropbox\bds2018\ywide.xls" TargetMode="External"/><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en-US" dirty="0"/>
              <a:t>Average Annual Net Change, Longitudinal vs. BEA Method, 1992-2018</a:t>
            </a:r>
          </a:p>
        </c:rich>
      </c:tx>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Sheet1!$F$2</c:f>
              <c:strCache>
                <c:ptCount val="1"/>
                <c:pt idx="0">
                  <c:v>Longitudinal Net Job Creation</c:v>
                </c:pt>
              </c:strCache>
            </c:strRef>
          </c:tx>
          <c:spPr>
            <a:solidFill>
              <a:schemeClr val="accent1"/>
            </a:solidFill>
            <a:ln>
              <a:noFill/>
            </a:ln>
            <a:effectLst/>
          </c:spPr>
          <c:invertIfNegative val="0"/>
          <c:cat>
            <c:strRef>
              <c:f>Sheet1!$G$1:$I$1</c:f>
              <c:strCache>
                <c:ptCount val="3"/>
                <c:pt idx="0">
                  <c:v>Small</c:v>
                </c:pt>
                <c:pt idx="1">
                  <c:v>Large</c:v>
                </c:pt>
                <c:pt idx="2">
                  <c:v>Total</c:v>
                </c:pt>
              </c:strCache>
            </c:strRef>
          </c:cat>
          <c:val>
            <c:numRef>
              <c:f>Sheet1!$G$2:$I$2</c:f>
              <c:numCache>
                <c:formatCode>0</c:formatCode>
                <c:ptCount val="3"/>
                <c:pt idx="0">
                  <c:v>1223557</c:v>
                </c:pt>
                <c:pt idx="1">
                  <c:v>179291.48148148149</c:v>
                </c:pt>
                <c:pt idx="2">
                  <c:v>1402848.4814814816</c:v>
                </c:pt>
              </c:numCache>
            </c:numRef>
          </c:val>
          <c:extLst>
            <c:ext xmlns:c16="http://schemas.microsoft.com/office/drawing/2014/chart" uri="{C3380CC4-5D6E-409C-BE32-E72D297353CC}">
              <c16:uniqueId val="{00000000-DEB3-4EC1-A621-D44E2F24982A}"/>
            </c:ext>
          </c:extLst>
        </c:ser>
        <c:ser>
          <c:idx val="1"/>
          <c:order val="1"/>
          <c:tx>
            <c:strRef>
              <c:f>Sheet1!$F$3</c:f>
              <c:strCache>
                <c:ptCount val="1"/>
                <c:pt idx="0">
                  <c:v>BEA Method</c:v>
                </c:pt>
              </c:strCache>
            </c:strRef>
          </c:tx>
          <c:spPr>
            <a:solidFill>
              <a:schemeClr val="accent2"/>
            </a:solidFill>
            <a:ln>
              <a:noFill/>
            </a:ln>
            <a:effectLst/>
          </c:spPr>
          <c:invertIfNegative val="0"/>
          <c:cat>
            <c:strRef>
              <c:f>Sheet1!$G$1:$I$1</c:f>
              <c:strCache>
                <c:ptCount val="3"/>
                <c:pt idx="0">
                  <c:v>Small</c:v>
                </c:pt>
                <c:pt idx="1">
                  <c:v>Large</c:v>
                </c:pt>
                <c:pt idx="2">
                  <c:v>Total</c:v>
                </c:pt>
              </c:strCache>
            </c:strRef>
          </c:cat>
          <c:val>
            <c:numRef>
              <c:f>Sheet1!$G$3:$I$3</c:f>
              <c:numCache>
                <c:formatCode>0</c:formatCode>
                <c:ptCount val="3"/>
                <c:pt idx="0">
                  <c:v>282548.96875</c:v>
                </c:pt>
                <c:pt idx="1">
                  <c:v>1135735.625</c:v>
                </c:pt>
                <c:pt idx="2">
                  <c:v>1418284.59375</c:v>
                </c:pt>
              </c:numCache>
            </c:numRef>
          </c:val>
          <c:extLst>
            <c:ext xmlns:c16="http://schemas.microsoft.com/office/drawing/2014/chart" uri="{C3380CC4-5D6E-409C-BE32-E72D297353CC}">
              <c16:uniqueId val="{00000001-DEB3-4EC1-A621-D44E2F24982A}"/>
            </c:ext>
          </c:extLst>
        </c:ser>
        <c:dLbls>
          <c:showLegendKey val="0"/>
          <c:showVal val="0"/>
          <c:showCatName val="0"/>
          <c:showSerName val="0"/>
          <c:showPercent val="0"/>
          <c:showBubbleSize val="0"/>
        </c:dLbls>
        <c:gapWidth val="219"/>
        <c:overlap val="-27"/>
        <c:axId val="249698703"/>
        <c:axId val="1704522383"/>
      </c:barChart>
      <c:catAx>
        <c:axId val="2496987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704522383"/>
        <c:crosses val="autoZero"/>
        <c:auto val="1"/>
        <c:lblAlgn val="ctr"/>
        <c:lblOffset val="100"/>
        <c:noMultiLvlLbl val="0"/>
      </c:catAx>
      <c:valAx>
        <c:axId val="170452238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r>
                  <a:rPr lang="en-US" dirty="0"/>
                  <a:t>Change</a:t>
                </a:r>
                <a:r>
                  <a:rPr lang="en-US" baseline="0" dirty="0"/>
                  <a:t> in </a:t>
                </a:r>
                <a:r>
                  <a:rPr lang="en-US" dirty="0"/>
                  <a:t>Number of Employees</a:t>
                </a:r>
              </a:p>
              <a:p>
                <a:pPr>
                  <a:defRPr/>
                </a:pPr>
                <a:endParaRPr lang="en-US" dirty="0"/>
              </a:p>
            </c:rich>
          </c:tx>
          <c:overlay val="0"/>
          <c:spPr>
            <a:noFill/>
            <a:ln>
              <a:noFill/>
            </a:ln>
            <a:effectLst/>
          </c:spPr>
          <c:txPr>
            <a:bodyPr rot="-54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4969870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dirty="0"/>
              <a:t>Average Annual Net Growth Rate, Longitudinal vs. BEA Method, 1992-2018</a:t>
            </a:r>
          </a:p>
        </c:rich>
      </c:tx>
      <c:overlay val="0"/>
      <c:spPr>
        <a:noFill/>
        <a:ln>
          <a:noFill/>
        </a:ln>
        <a:effectLst/>
      </c:spPr>
    </c:title>
    <c:autoTitleDeleted val="0"/>
    <c:plotArea>
      <c:layout/>
      <c:barChart>
        <c:barDir val="col"/>
        <c:grouping val="clustered"/>
        <c:varyColors val="0"/>
        <c:ser>
          <c:idx val="0"/>
          <c:order val="0"/>
          <c:tx>
            <c:strRef>
              <c:f>Sheet1!$F$2</c:f>
              <c:strCache>
                <c:ptCount val="1"/>
                <c:pt idx="0">
                  <c:v>Longitudinal Net Job Creation</c:v>
                </c:pt>
              </c:strCache>
            </c:strRef>
          </c:tx>
          <c:spPr>
            <a:solidFill>
              <a:schemeClr val="accent1"/>
            </a:solidFill>
            <a:ln>
              <a:noFill/>
            </a:ln>
            <a:effectLst/>
          </c:spPr>
          <c:invertIfNegative val="0"/>
          <c:cat>
            <c:strRef>
              <c:f>Sheet1!$G$1:$I$1</c:f>
              <c:strCache>
                <c:ptCount val="3"/>
                <c:pt idx="0">
                  <c:v>Small</c:v>
                </c:pt>
                <c:pt idx="1">
                  <c:v>Large</c:v>
                </c:pt>
                <c:pt idx="2">
                  <c:v>Total</c:v>
                </c:pt>
              </c:strCache>
            </c:strRef>
          </c:cat>
          <c:val>
            <c:numRef>
              <c:f>Sheet1!$G$2:$I$2</c:f>
              <c:numCache>
                <c:formatCode>0.00</c:formatCode>
                <c:ptCount val="3"/>
                <c:pt idx="0">
                  <c:v>3.0458413064479828</c:v>
                </c:pt>
                <c:pt idx="1">
                  <c:v>0.25856085121631622</c:v>
                </c:pt>
                <c:pt idx="2">
                  <c:v>1.3</c:v>
                </c:pt>
              </c:numCache>
            </c:numRef>
          </c:val>
          <c:extLst>
            <c:ext xmlns:c16="http://schemas.microsoft.com/office/drawing/2014/chart" uri="{C3380CC4-5D6E-409C-BE32-E72D297353CC}">
              <c16:uniqueId val="{00000000-4F2B-4EDB-9E9B-08E986A42A7C}"/>
            </c:ext>
          </c:extLst>
        </c:ser>
        <c:ser>
          <c:idx val="1"/>
          <c:order val="1"/>
          <c:tx>
            <c:strRef>
              <c:f>Sheet1!$F$3</c:f>
              <c:strCache>
                <c:ptCount val="1"/>
                <c:pt idx="0">
                  <c:v>BEA Method</c:v>
                </c:pt>
              </c:strCache>
            </c:strRef>
          </c:tx>
          <c:spPr>
            <a:solidFill>
              <a:schemeClr val="accent2"/>
            </a:solidFill>
            <a:ln>
              <a:noFill/>
            </a:ln>
            <a:effectLst/>
          </c:spPr>
          <c:invertIfNegative val="0"/>
          <c:cat>
            <c:strRef>
              <c:f>Sheet1!$G$1:$I$1</c:f>
              <c:strCache>
                <c:ptCount val="3"/>
                <c:pt idx="0">
                  <c:v>Small</c:v>
                </c:pt>
                <c:pt idx="1">
                  <c:v>Large</c:v>
                </c:pt>
                <c:pt idx="2">
                  <c:v>Total</c:v>
                </c:pt>
              </c:strCache>
            </c:strRef>
          </c:cat>
          <c:val>
            <c:numRef>
              <c:f>Sheet1!$G$3:$I$3</c:f>
              <c:numCache>
                <c:formatCode>0.00</c:formatCode>
                <c:ptCount val="3"/>
                <c:pt idx="0">
                  <c:v>0.71149375289678574</c:v>
                </c:pt>
                <c:pt idx="1">
                  <c:v>1.628466323018074</c:v>
                </c:pt>
                <c:pt idx="2">
                  <c:v>1.3</c:v>
                </c:pt>
              </c:numCache>
            </c:numRef>
          </c:val>
          <c:extLst>
            <c:ext xmlns:c16="http://schemas.microsoft.com/office/drawing/2014/chart" uri="{C3380CC4-5D6E-409C-BE32-E72D297353CC}">
              <c16:uniqueId val="{00000001-4F2B-4EDB-9E9B-08E986A42A7C}"/>
            </c:ext>
          </c:extLst>
        </c:ser>
        <c:dLbls>
          <c:showLegendKey val="0"/>
          <c:showVal val="0"/>
          <c:showCatName val="0"/>
          <c:showSerName val="0"/>
          <c:showPercent val="0"/>
          <c:showBubbleSize val="0"/>
        </c:dLbls>
        <c:gapWidth val="219"/>
        <c:overlap val="-27"/>
        <c:axId val="2007048927"/>
        <c:axId val="1"/>
      </c:barChart>
      <c:catAx>
        <c:axId val="20070489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1"/>
        <c:crosses val="autoZero"/>
        <c:auto val="1"/>
        <c:lblAlgn val="ctr"/>
        <c:lblOffset val="100"/>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title>
          <c:tx>
            <c:rich>
              <a:bodyPr/>
              <a:lstStyle/>
              <a:p>
                <a:pPr>
                  <a:defRPr/>
                </a:pPr>
                <a:r>
                  <a:rPr lang="en-US"/>
                  <a:t>Rate</a:t>
                </a:r>
              </a:p>
            </c:rich>
          </c:tx>
          <c:overlay val="0"/>
        </c:title>
        <c:numFmt formatCode="0.00" sourceLinked="1"/>
        <c:majorTickMark val="none"/>
        <c:minorTickMark val="none"/>
        <c:tickLblPos val="nextTo"/>
        <c:spPr>
          <a:noFill/>
          <a:ln>
            <a:noFill/>
          </a:ln>
          <a:effectLst/>
        </c:spPr>
        <c:txPr>
          <a:bodyPr rot="-60000000" vert="horz"/>
          <a:lstStyle/>
          <a:p>
            <a:pPr>
              <a:defRPr/>
            </a:pPr>
            <a:endParaRPr lang="en-US"/>
          </a:p>
        </c:txPr>
        <c:crossAx val="2007048927"/>
        <c:crosses val="autoZero"/>
        <c:crossBetween val="between"/>
      </c:valAx>
      <c:spPr>
        <a:noFill/>
        <a:ln w="25400">
          <a:noFill/>
        </a:ln>
      </c:spPr>
    </c:plotArea>
    <c:legend>
      <c:legendPos val="b"/>
      <c:overlay val="0"/>
      <c:spPr>
        <a:noFill/>
        <a:ln>
          <a:noFill/>
        </a:ln>
        <a:effectLst/>
      </c:spPr>
      <c:txPr>
        <a:bodyPr rot="0" vert="horz"/>
        <a:lstStyle/>
        <a:p>
          <a:pPr>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6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Average Annual Net Job Creation (Longitudinally Consistent) by Firm Size and Firm Age, 1992-2018</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1"/>
        <c:ser>
          <c:idx val="0"/>
          <c:order val="0"/>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B241-458F-878B-98B3E33D3970}"/>
              </c:ext>
            </c:extLst>
          </c:dPt>
          <c:dPt>
            <c:idx val="1"/>
            <c:invertIfNegative val="0"/>
            <c:bubble3D val="0"/>
            <c:spPr>
              <a:solidFill>
                <a:srgbClr val="FF0000"/>
              </a:solidFill>
              <a:ln>
                <a:noFill/>
              </a:ln>
              <a:effectLst/>
            </c:spPr>
            <c:extLst>
              <c:ext xmlns:c16="http://schemas.microsoft.com/office/drawing/2014/chart" uri="{C3380CC4-5D6E-409C-BE32-E72D297353CC}">
                <c16:uniqueId val="{00000003-B241-458F-878B-98B3E33D3970}"/>
              </c:ext>
            </c:extLst>
          </c:dPt>
          <c:dPt>
            <c:idx val="2"/>
            <c:invertIfNegative val="0"/>
            <c:bubble3D val="0"/>
            <c:spPr>
              <a:solidFill>
                <a:srgbClr val="002060"/>
              </a:solidFill>
              <a:ln>
                <a:noFill/>
              </a:ln>
              <a:effectLst/>
            </c:spPr>
            <c:extLst>
              <c:ext xmlns:c16="http://schemas.microsoft.com/office/drawing/2014/chart" uri="{C3380CC4-5D6E-409C-BE32-E72D297353CC}">
                <c16:uniqueId val="{00000005-B241-458F-878B-98B3E33D3970}"/>
              </c:ext>
            </c:extLst>
          </c:dPt>
          <c:dPt>
            <c:idx val="3"/>
            <c:invertIfNegative val="0"/>
            <c:bubble3D val="0"/>
            <c:spPr>
              <a:solidFill>
                <a:srgbClr val="00B050"/>
              </a:solidFill>
              <a:ln>
                <a:noFill/>
              </a:ln>
              <a:effectLst/>
            </c:spPr>
            <c:extLst>
              <c:ext xmlns:c16="http://schemas.microsoft.com/office/drawing/2014/chart" uri="{C3380CC4-5D6E-409C-BE32-E72D297353CC}">
                <c16:uniqueId val="{00000007-B241-458F-878B-98B3E33D3970}"/>
              </c:ext>
            </c:extLst>
          </c:dPt>
          <c:cat>
            <c:strRef>
              <c:f>Sheet1!$G$1:$J$1</c:f>
              <c:strCache>
                <c:ptCount val="4"/>
                <c:pt idx="0">
                  <c:v>Small, Young</c:v>
                </c:pt>
                <c:pt idx="1">
                  <c:v>Large, Young</c:v>
                </c:pt>
                <c:pt idx="2">
                  <c:v>Small, Mature</c:v>
                </c:pt>
                <c:pt idx="3">
                  <c:v>Large, Mature</c:v>
                </c:pt>
              </c:strCache>
            </c:strRef>
          </c:cat>
          <c:val>
            <c:numRef>
              <c:f>Sheet1!$G$2:$J$2</c:f>
              <c:numCache>
                <c:formatCode>0</c:formatCode>
                <c:ptCount val="4"/>
                <c:pt idx="0">
                  <c:v>1740259.1481481481</c:v>
                </c:pt>
                <c:pt idx="1">
                  <c:v>330170.37037037039</c:v>
                </c:pt>
                <c:pt idx="2">
                  <c:v>-505315.55555555556</c:v>
                </c:pt>
                <c:pt idx="3">
                  <c:v>-160589.8148148148</c:v>
                </c:pt>
              </c:numCache>
            </c:numRef>
          </c:val>
          <c:extLst>
            <c:ext xmlns:c16="http://schemas.microsoft.com/office/drawing/2014/chart" uri="{C3380CC4-5D6E-409C-BE32-E72D297353CC}">
              <c16:uniqueId val="{00000008-B241-458F-878B-98B3E33D3970}"/>
            </c:ext>
          </c:extLst>
        </c:ser>
        <c:dLbls>
          <c:showLegendKey val="0"/>
          <c:showVal val="0"/>
          <c:showCatName val="0"/>
          <c:showSerName val="0"/>
          <c:showPercent val="0"/>
          <c:showBubbleSize val="0"/>
        </c:dLbls>
        <c:gapWidth val="219"/>
        <c:overlap val="-27"/>
        <c:axId val="2034000223"/>
        <c:axId val="1882106383"/>
      </c:barChart>
      <c:catAx>
        <c:axId val="2034000223"/>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882106383"/>
        <c:crosses val="autoZero"/>
        <c:auto val="1"/>
        <c:lblAlgn val="ctr"/>
        <c:lblOffset val="100"/>
        <c:noMultiLvlLbl val="0"/>
      </c:catAx>
      <c:valAx>
        <c:axId val="1882106383"/>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034000223"/>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a:t>Employment Shares by Firm Size and Firm Age</a:t>
            </a:r>
          </a:p>
        </c:rich>
      </c:tx>
      <c:overlay val="0"/>
      <c:spPr>
        <a:noFill/>
        <a:ln>
          <a:noFill/>
        </a:ln>
        <a:effectLst/>
      </c:spPr>
    </c:title>
    <c:autoTitleDeleted val="0"/>
    <c:plotArea>
      <c:layout/>
      <c:lineChart>
        <c:grouping val="standard"/>
        <c:varyColors val="0"/>
        <c:ser>
          <c:idx val="0"/>
          <c:order val="0"/>
          <c:tx>
            <c:strRef>
              <c:f>Sheet1!$H$1</c:f>
              <c:strCache>
                <c:ptCount val="1"/>
                <c:pt idx="0">
                  <c:v>Small, Young</c:v>
                </c:pt>
              </c:strCache>
            </c:strRef>
          </c:tx>
          <c:spPr>
            <a:ln w="28575" cap="rnd">
              <a:solidFill>
                <a:schemeClr val="accent1"/>
              </a:solidFill>
              <a:round/>
            </a:ln>
            <a:effectLst/>
          </c:spPr>
          <c:marker>
            <c:symbol val="none"/>
          </c:marker>
          <c:cat>
            <c:numRef>
              <c:f>Sheet1!$G$2:$G$28</c:f>
              <c:numCache>
                <c:formatCode>0</c:formatCode>
                <c:ptCount val="27"/>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pt idx="17">
                  <c:v>2009</c:v>
                </c:pt>
                <c:pt idx="18">
                  <c:v>2010</c:v>
                </c:pt>
                <c:pt idx="19">
                  <c:v>2011</c:v>
                </c:pt>
                <c:pt idx="20">
                  <c:v>2012</c:v>
                </c:pt>
                <c:pt idx="21">
                  <c:v>2013</c:v>
                </c:pt>
                <c:pt idx="22">
                  <c:v>2014</c:v>
                </c:pt>
                <c:pt idx="23">
                  <c:v>2015</c:v>
                </c:pt>
                <c:pt idx="24">
                  <c:v>2016</c:v>
                </c:pt>
                <c:pt idx="25">
                  <c:v>2017</c:v>
                </c:pt>
                <c:pt idx="26">
                  <c:v>2018</c:v>
                </c:pt>
              </c:numCache>
            </c:numRef>
          </c:cat>
          <c:val>
            <c:numRef>
              <c:f>Sheet1!$H$2:$H$28</c:f>
              <c:numCache>
                <c:formatCode>0.00</c:formatCode>
                <c:ptCount val="27"/>
                <c:pt idx="0">
                  <c:v>0.20073902606964111</c:v>
                </c:pt>
                <c:pt idx="1">
                  <c:v>0.19974155724048615</c:v>
                </c:pt>
                <c:pt idx="2">
                  <c:v>0.1966988742351532</c:v>
                </c:pt>
                <c:pt idx="3">
                  <c:v>0.19346629083156586</c:v>
                </c:pt>
                <c:pt idx="4">
                  <c:v>0.19069695472717285</c:v>
                </c:pt>
                <c:pt idx="5">
                  <c:v>0.18600837886333466</c:v>
                </c:pt>
                <c:pt idx="6">
                  <c:v>0.17900592088699341</c:v>
                </c:pt>
                <c:pt idx="7">
                  <c:v>0.17390336096286774</c:v>
                </c:pt>
                <c:pt idx="8">
                  <c:v>0.17129971086978912</c:v>
                </c:pt>
                <c:pt idx="9">
                  <c:v>0.16663336753845215</c:v>
                </c:pt>
                <c:pt idx="10">
                  <c:v>0.16556601226329803</c:v>
                </c:pt>
                <c:pt idx="11">
                  <c:v>0.16705751419067383</c:v>
                </c:pt>
                <c:pt idx="12">
                  <c:v>0.16684797406196594</c:v>
                </c:pt>
                <c:pt idx="13">
                  <c:v>0.16472898423671722</c:v>
                </c:pt>
                <c:pt idx="14">
                  <c:v>0.16515882313251495</c:v>
                </c:pt>
                <c:pt idx="15">
                  <c:v>0.1600634902715683</c:v>
                </c:pt>
                <c:pt idx="16">
                  <c:v>0.15476855635643005</c:v>
                </c:pt>
                <c:pt idx="17">
                  <c:v>0.14850297570228577</c:v>
                </c:pt>
                <c:pt idx="18">
                  <c:v>0.14657676219940186</c:v>
                </c:pt>
                <c:pt idx="19">
                  <c:v>0.14435701072216034</c:v>
                </c:pt>
                <c:pt idx="20">
                  <c:v>0.14435884356498718</c:v>
                </c:pt>
                <c:pt idx="21">
                  <c:v>0.14112655818462372</c:v>
                </c:pt>
                <c:pt idx="22">
                  <c:v>0.13989640772342682</c:v>
                </c:pt>
                <c:pt idx="23">
                  <c:v>0.1380714625120163</c:v>
                </c:pt>
                <c:pt idx="24">
                  <c:v>0.1367945671081543</c:v>
                </c:pt>
                <c:pt idx="25">
                  <c:v>0.13433368504047394</c:v>
                </c:pt>
                <c:pt idx="26">
                  <c:v>0.13260415196418762</c:v>
                </c:pt>
              </c:numCache>
            </c:numRef>
          </c:val>
          <c:smooth val="0"/>
          <c:extLst>
            <c:ext xmlns:c16="http://schemas.microsoft.com/office/drawing/2014/chart" uri="{C3380CC4-5D6E-409C-BE32-E72D297353CC}">
              <c16:uniqueId val="{00000000-ACE2-4A00-A4C1-5D277DD6A70B}"/>
            </c:ext>
          </c:extLst>
        </c:ser>
        <c:ser>
          <c:idx val="1"/>
          <c:order val="1"/>
          <c:tx>
            <c:strRef>
              <c:f>Sheet1!$I$1</c:f>
              <c:strCache>
                <c:ptCount val="1"/>
                <c:pt idx="0">
                  <c:v>Small, Mature</c:v>
                </c:pt>
              </c:strCache>
            </c:strRef>
          </c:tx>
          <c:spPr>
            <a:ln w="28575" cap="rnd">
              <a:solidFill>
                <a:srgbClr val="FF0000"/>
              </a:solidFill>
              <a:round/>
            </a:ln>
            <a:effectLst/>
          </c:spPr>
          <c:marker>
            <c:symbol val="none"/>
          </c:marker>
          <c:cat>
            <c:numRef>
              <c:f>Sheet1!$G$2:$G$28</c:f>
              <c:numCache>
                <c:formatCode>0</c:formatCode>
                <c:ptCount val="27"/>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pt idx="17">
                  <c:v>2009</c:v>
                </c:pt>
                <c:pt idx="18">
                  <c:v>2010</c:v>
                </c:pt>
                <c:pt idx="19">
                  <c:v>2011</c:v>
                </c:pt>
                <c:pt idx="20">
                  <c:v>2012</c:v>
                </c:pt>
                <c:pt idx="21">
                  <c:v>2013</c:v>
                </c:pt>
                <c:pt idx="22">
                  <c:v>2014</c:v>
                </c:pt>
                <c:pt idx="23">
                  <c:v>2015</c:v>
                </c:pt>
                <c:pt idx="24">
                  <c:v>2016</c:v>
                </c:pt>
                <c:pt idx="25">
                  <c:v>2017</c:v>
                </c:pt>
                <c:pt idx="26">
                  <c:v>2018</c:v>
                </c:pt>
              </c:numCache>
            </c:numRef>
          </c:cat>
          <c:val>
            <c:numRef>
              <c:f>Sheet1!$I$2:$I$28</c:f>
              <c:numCache>
                <c:formatCode>0.00</c:formatCode>
                <c:ptCount val="27"/>
                <c:pt idx="0">
                  <c:v>0.19568778574466705</c:v>
                </c:pt>
                <c:pt idx="1">
                  <c:v>0.19611947238445282</c:v>
                </c:pt>
                <c:pt idx="2">
                  <c:v>0.19771826267242432</c:v>
                </c:pt>
                <c:pt idx="3">
                  <c:v>0.19928561151027679</c:v>
                </c:pt>
                <c:pt idx="4">
                  <c:v>0.198582723736763</c:v>
                </c:pt>
                <c:pt idx="5">
                  <c:v>0.20139892399311066</c:v>
                </c:pt>
                <c:pt idx="6">
                  <c:v>0.20075364410877228</c:v>
                </c:pt>
                <c:pt idx="7">
                  <c:v>0.20028586685657501</c:v>
                </c:pt>
                <c:pt idx="8">
                  <c:v>0.20045563578605652</c:v>
                </c:pt>
                <c:pt idx="9">
                  <c:v>0.19949756562709808</c:v>
                </c:pt>
                <c:pt idx="10">
                  <c:v>0.2033507227897644</c:v>
                </c:pt>
                <c:pt idx="11">
                  <c:v>0.20814907550811768</c:v>
                </c:pt>
                <c:pt idx="12">
                  <c:v>0.20800940692424774</c:v>
                </c:pt>
                <c:pt idx="13">
                  <c:v>0.20548804104328156</c:v>
                </c:pt>
                <c:pt idx="14">
                  <c:v>0.2034103125333786</c:v>
                </c:pt>
                <c:pt idx="15">
                  <c:v>0.20330466330051422</c:v>
                </c:pt>
                <c:pt idx="16">
                  <c:v>0.20413349568843842</c:v>
                </c:pt>
                <c:pt idx="17">
                  <c:v>0.20496121048927307</c:v>
                </c:pt>
                <c:pt idx="18">
                  <c:v>0.20887435972690582</c:v>
                </c:pt>
                <c:pt idx="19">
                  <c:v>0.20898060500621796</c:v>
                </c:pt>
                <c:pt idx="20">
                  <c:v>0.20949529111385345</c:v>
                </c:pt>
                <c:pt idx="21">
                  <c:v>0.20784369111061096</c:v>
                </c:pt>
                <c:pt idx="22">
                  <c:v>0.2062307745218277</c:v>
                </c:pt>
                <c:pt idx="23">
                  <c:v>0.20479565858840942</c:v>
                </c:pt>
                <c:pt idx="24">
                  <c:v>0.20488154888153076</c:v>
                </c:pt>
                <c:pt idx="25">
                  <c:v>0.20764607191085815</c:v>
                </c:pt>
                <c:pt idx="26">
                  <c:v>0.20368388295173645</c:v>
                </c:pt>
              </c:numCache>
            </c:numRef>
          </c:val>
          <c:smooth val="0"/>
          <c:extLst>
            <c:ext xmlns:c16="http://schemas.microsoft.com/office/drawing/2014/chart" uri="{C3380CC4-5D6E-409C-BE32-E72D297353CC}">
              <c16:uniqueId val="{00000001-ACE2-4A00-A4C1-5D277DD6A70B}"/>
            </c:ext>
          </c:extLst>
        </c:ser>
        <c:ser>
          <c:idx val="2"/>
          <c:order val="2"/>
          <c:tx>
            <c:strRef>
              <c:f>Sheet1!$J$1</c:f>
              <c:strCache>
                <c:ptCount val="1"/>
                <c:pt idx="0">
                  <c:v>Large, Young</c:v>
                </c:pt>
              </c:strCache>
            </c:strRef>
          </c:tx>
          <c:spPr>
            <a:ln w="28575" cap="rnd">
              <a:solidFill>
                <a:schemeClr val="tx1"/>
              </a:solidFill>
              <a:round/>
            </a:ln>
            <a:effectLst/>
          </c:spPr>
          <c:marker>
            <c:symbol val="none"/>
          </c:marker>
          <c:cat>
            <c:numRef>
              <c:f>Sheet1!$G$2:$G$28</c:f>
              <c:numCache>
                <c:formatCode>0</c:formatCode>
                <c:ptCount val="27"/>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pt idx="17">
                  <c:v>2009</c:v>
                </c:pt>
                <c:pt idx="18">
                  <c:v>2010</c:v>
                </c:pt>
                <c:pt idx="19">
                  <c:v>2011</c:v>
                </c:pt>
                <c:pt idx="20">
                  <c:v>2012</c:v>
                </c:pt>
                <c:pt idx="21">
                  <c:v>2013</c:v>
                </c:pt>
                <c:pt idx="22">
                  <c:v>2014</c:v>
                </c:pt>
                <c:pt idx="23">
                  <c:v>2015</c:v>
                </c:pt>
                <c:pt idx="24">
                  <c:v>2016</c:v>
                </c:pt>
                <c:pt idx="25">
                  <c:v>2017</c:v>
                </c:pt>
                <c:pt idx="26">
                  <c:v>2018</c:v>
                </c:pt>
              </c:numCache>
            </c:numRef>
          </c:cat>
          <c:val>
            <c:numRef>
              <c:f>Sheet1!$J$2:$J$28</c:f>
              <c:numCache>
                <c:formatCode>0.00</c:formatCode>
                <c:ptCount val="27"/>
                <c:pt idx="0">
                  <c:v>8.8043279945850372E-2</c:v>
                </c:pt>
                <c:pt idx="1">
                  <c:v>8.777153491973877E-2</c:v>
                </c:pt>
                <c:pt idx="2">
                  <c:v>8.752807229757309E-2</c:v>
                </c:pt>
                <c:pt idx="3">
                  <c:v>8.7193429470062256E-2</c:v>
                </c:pt>
                <c:pt idx="4">
                  <c:v>8.4181874990463257E-2</c:v>
                </c:pt>
                <c:pt idx="5">
                  <c:v>8.2054674625396729E-2</c:v>
                </c:pt>
                <c:pt idx="6">
                  <c:v>8.0461069941520691E-2</c:v>
                </c:pt>
                <c:pt idx="7">
                  <c:v>7.8887298703193665E-2</c:v>
                </c:pt>
                <c:pt idx="8">
                  <c:v>7.9835459589958191E-2</c:v>
                </c:pt>
                <c:pt idx="9">
                  <c:v>7.8695572912693024E-2</c:v>
                </c:pt>
                <c:pt idx="10">
                  <c:v>7.8223742544651031E-2</c:v>
                </c:pt>
                <c:pt idx="11">
                  <c:v>7.3480077087879181E-2</c:v>
                </c:pt>
                <c:pt idx="12">
                  <c:v>7.0608250796794891E-2</c:v>
                </c:pt>
                <c:pt idx="13">
                  <c:v>6.9237947463989258E-2</c:v>
                </c:pt>
                <c:pt idx="14">
                  <c:v>6.7302621901035309E-2</c:v>
                </c:pt>
                <c:pt idx="15">
                  <c:v>6.4322471618652344E-2</c:v>
                </c:pt>
                <c:pt idx="16">
                  <c:v>5.9833269566297531E-2</c:v>
                </c:pt>
                <c:pt idx="17">
                  <c:v>5.5211924016475677E-2</c:v>
                </c:pt>
                <c:pt idx="18">
                  <c:v>5.2483312785625458E-2</c:v>
                </c:pt>
                <c:pt idx="19">
                  <c:v>4.8607941716909409E-2</c:v>
                </c:pt>
                <c:pt idx="20">
                  <c:v>4.8197906464338303E-2</c:v>
                </c:pt>
                <c:pt idx="21">
                  <c:v>4.6776894479990005E-2</c:v>
                </c:pt>
                <c:pt idx="22">
                  <c:v>4.779994860291481E-2</c:v>
                </c:pt>
                <c:pt idx="23">
                  <c:v>4.8199519515037537E-2</c:v>
                </c:pt>
                <c:pt idx="24">
                  <c:v>4.7272097319364548E-2</c:v>
                </c:pt>
                <c:pt idx="25">
                  <c:v>4.6437643468379974E-2</c:v>
                </c:pt>
                <c:pt idx="26">
                  <c:v>4.8275820910930634E-2</c:v>
                </c:pt>
              </c:numCache>
            </c:numRef>
          </c:val>
          <c:smooth val="0"/>
          <c:extLst>
            <c:ext xmlns:c16="http://schemas.microsoft.com/office/drawing/2014/chart" uri="{C3380CC4-5D6E-409C-BE32-E72D297353CC}">
              <c16:uniqueId val="{00000002-ACE2-4A00-A4C1-5D277DD6A70B}"/>
            </c:ext>
          </c:extLst>
        </c:ser>
        <c:ser>
          <c:idx val="3"/>
          <c:order val="3"/>
          <c:tx>
            <c:strRef>
              <c:f>Sheet1!$K$1</c:f>
              <c:strCache>
                <c:ptCount val="1"/>
                <c:pt idx="0">
                  <c:v>Large, Mature</c:v>
                </c:pt>
              </c:strCache>
            </c:strRef>
          </c:tx>
          <c:spPr>
            <a:ln w="28575" cap="rnd">
              <a:solidFill>
                <a:srgbClr val="00B050"/>
              </a:solidFill>
              <a:round/>
            </a:ln>
            <a:effectLst/>
          </c:spPr>
          <c:marker>
            <c:symbol val="none"/>
          </c:marker>
          <c:cat>
            <c:numRef>
              <c:f>Sheet1!$G$2:$G$28</c:f>
              <c:numCache>
                <c:formatCode>0</c:formatCode>
                <c:ptCount val="27"/>
                <c:pt idx="0">
                  <c:v>1992</c:v>
                </c:pt>
                <c:pt idx="1">
                  <c:v>1993</c:v>
                </c:pt>
                <c:pt idx="2">
                  <c:v>1994</c:v>
                </c:pt>
                <c:pt idx="3">
                  <c:v>1995</c:v>
                </c:pt>
                <c:pt idx="4">
                  <c:v>1996</c:v>
                </c:pt>
                <c:pt idx="5">
                  <c:v>1997</c:v>
                </c:pt>
                <c:pt idx="6">
                  <c:v>1998</c:v>
                </c:pt>
                <c:pt idx="7">
                  <c:v>1999</c:v>
                </c:pt>
                <c:pt idx="8">
                  <c:v>2000</c:v>
                </c:pt>
                <c:pt idx="9">
                  <c:v>2001</c:v>
                </c:pt>
                <c:pt idx="10">
                  <c:v>2002</c:v>
                </c:pt>
                <c:pt idx="11">
                  <c:v>2003</c:v>
                </c:pt>
                <c:pt idx="12">
                  <c:v>2004</c:v>
                </c:pt>
                <c:pt idx="13">
                  <c:v>2005</c:v>
                </c:pt>
                <c:pt idx="14">
                  <c:v>2006</c:v>
                </c:pt>
                <c:pt idx="15">
                  <c:v>2007</c:v>
                </c:pt>
                <c:pt idx="16">
                  <c:v>2008</c:v>
                </c:pt>
                <c:pt idx="17">
                  <c:v>2009</c:v>
                </c:pt>
                <c:pt idx="18">
                  <c:v>2010</c:v>
                </c:pt>
                <c:pt idx="19">
                  <c:v>2011</c:v>
                </c:pt>
                <c:pt idx="20">
                  <c:v>2012</c:v>
                </c:pt>
                <c:pt idx="21">
                  <c:v>2013</c:v>
                </c:pt>
                <c:pt idx="22">
                  <c:v>2014</c:v>
                </c:pt>
                <c:pt idx="23">
                  <c:v>2015</c:v>
                </c:pt>
                <c:pt idx="24">
                  <c:v>2016</c:v>
                </c:pt>
                <c:pt idx="25">
                  <c:v>2017</c:v>
                </c:pt>
                <c:pt idx="26">
                  <c:v>2018</c:v>
                </c:pt>
              </c:numCache>
            </c:numRef>
          </c:cat>
          <c:val>
            <c:numRef>
              <c:f>Sheet1!$K$2:$K$28</c:f>
              <c:numCache>
                <c:formatCode>0.00</c:formatCode>
                <c:ptCount val="27"/>
                <c:pt idx="0">
                  <c:v>0.51552993059158325</c:v>
                </c:pt>
                <c:pt idx="1">
                  <c:v>0.51636743545532227</c:v>
                </c:pt>
                <c:pt idx="2">
                  <c:v>0.51805484294891357</c:v>
                </c:pt>
                <c:pt idx="3">
                  <c:v>0.52005469799041748</c:v>
                </c:pt>
                <c:pt idx="4">
                  <c:v>0.5265384316444397</c:v>
                </c:pt>
                <c:pt idx="5">
                  <c:v>0.53053802251815796</c:v>
                </c:pt>
                <c:pt idx="6">
                  <c:v>0.53977936506271362</c:v>
                </c:pt>
                <c:pt idx="7">
                  <c:v>0.54692345857620239</c:v>
                </c:pt>
                <c:pt idx="8">
                  <c:v>0.54840916395187378</c:v>
                </c:pt>
                <c:pt idx="9">
                  <c:v>0.55517345666885376</c:v>
                </c:pt>
                <c:pt idx="10">
                  <c:v>0.55285948514938354</c:v>
                </c:pt>
                <c:pt idx="11">
                  <c:v>0.55131334066390991</c:v>
                </c:pt>
                <c:pt idx="12">
                  <c:v>0.55453437566757202</c:v>
                </c:pt>
                <c:pt idx="13">
                  <c:v>0.56054502725601196</c:v>
                </c:pt>
                <c:pt idx="14">
                  <c:v>0.56412827968597412</c:v>
                </c:pt>
                <c:pt idx="15">
                  <c:v>0.57230937480926514</c:v>
                </c:pt>
                <c:pt idx="16">
                  <c:v>0.58126473426818848</c:v>
                </c:pt>
                <c:pt idx="17">
                  <c:v>0.5913238525390625</c:v>
                </c:pt>
                <c:pt idx="18">
                  <c:v>0.59206551313400269</c:v>
                </c:pt>
                <c:pt idx="19">
                  <c:v>0.59805446863174438</c:v>
                </c:pt>
                <c:pt idx="20">
                  <c:v>0.59794795513153076</c:v>
                </c:pt>
                <c:pt idx="21">
                  <c:v>0.60425287485122681</c:v>
                </c:pt>
                <c:pt idx="22">
                  <c:v>0.60607284307479858</c:v>
                </c:pt>
                <c:pt idx="23">
                  <c:v>0.60893338918685913</c:v>
                </c:pt>
                <c:pt idx="24">
                  <c:v>0.61105179786682129</c:v>
                </c:pt>
                <c:pt idx="25">
                  <c:v>0.61158263683319092</c:v>
                </c:pt>
                <c:pt idx="26">
                  <c:v>0.6154361367225647</c:v>
                </c:pt>
              </c:numCache>
            </c:numRef>
          </c:val>
          <c:smooth val="0"/>
          <c:extLst>
            <c:ext xmlns:c16="http://schemas.microsoft.com/office/drawing/2014/chart" uri="{C3380CC4-5D6E-409C-BE32-E72D297353CC}">
              <c16:uniqueId val="{00000003-ACE2-4A00-A4C1-5D277DD6A70B}"/>
            </c:ext>
          </c:extLst>
        </c:ser>
        <c:dLbls>
          <c:showLegendKey val="0"/>
          <c:showVal val="0"/>
          <c:showCatName val="0"/>
          <c:showSerName val="0"/>
          <c:showPercent val="0"/>
          <c:showBubbleSize val="0"/>
        </c:dLbls>
        <c:smooth val="0"/>
        <c:axId val="1698786671"/>
        <c:axId val="1"/>
      </c:lineChart>
      <c:catAx>
        <c:axId val="1698786671"/>
        <c:scaling>
          <c:orientation val="minMax"/>
        </c:scaling>
        <c:delete val="0"/>
        <c:axPos val="b"/>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1"/>
        <c:crosses val="autoZero"/>
        <c:auto val="1"/>
        <c:lblAlgn val="ctr"/>
        <c:lblOffset val="100"/>
        <c:noMultiLvlLbl val="0"/>
      </c:catAx>
      <c:valAx>
        <c:axId val="1"/>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vert="horz"/>
          <a:lstStyle/>
          <a:p>
            <a:pPr>
              <a:defRPr/>
            </a:pPr>
            <a:endParaRPr lang="en-US"/>
          </a:p>
        </c:txPr>
        <c:crossAx val="1698786671"/>
        <c:crosses val="autoZero"/>
        <c:crossBetween val="between"/>
      </c:valAx>
      <c:spPr>
        <a:noFill/>
        <a:ln w="25400">
          <a:noFill/>
        </a:ln>
      </c:spPr>
    </c:plotArea>
    <c:legend>
      <c:legendPos val="b"/>
      <c:overlay val="0"/>
      <c:spPr>
        <a:noFill/>
        <a:ln>
          <a:noFill/>
        </a:ln>
        <a:effectLst/>
      </c:spPr>
      <c:txPr>
        <a:bodyPr rot="0" vert="horz"/>
        <a:lstStyle/>
        <a:p>
          <a:pPr>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16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Firm Startup Rate, U.S. Private Sector</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Sheet1!$K$1</c:f>
              <c:strCache>
                <c:ptCount val="1"/>
                <c:pt idx="0">
                  <c:v>births</c:v>
                </c:pt>
              </c:strCache>
            </c:strRef>
          </c:tx>
          <c:spPr>
            <a:ln w="28575" cap="rnd">
              <a:solidFill>
                <a:schemeClr val="accent1"/>
              </a:solidFill>
              <a:round/>
            </a:ln>
            <a:effectLst/>
          </c:spPr>
          <c:marker>
            <c:symbol val="none"/>
          </c:marker>
          <c:cat>
            <c:numRef>
              <c:f>Sheet1!$J$2:$J$42</c:f>
              <c:numCache>
                <c:formatCode>0</c:formatCode>
                <c:ptCount val="41"/>
                <c:pt idx="0">
                  <c:v>1978</c:v>
                </c:pt>
                <c:pt idx="1">
                  <c:v>1979</c:v>
                </c:pt>
                <c:pt idx="2">
                  <c:v>1980</c:v>
                </c:pt>
                <c:pt idx="3">
                  <c:v>1981</c:v>
                </c:pt>
                <c:pt idx="4">
                  <c:v>1982</c:v>
                </c:pt>
                <c:pt idx="5">
                  <c:v>1983</c:v>
                </c:pt>
                <c:pt idx="6">
                  <c:v>1984</c:v>
                </c:pt>
                <c:pt idx="7">
                  <c:v>1985</c:v>
                </c:pt>
                <c:pt idx="8">
                  <c:v>1986</c:v>
                </c:pt>
                <c:pt idx="9">
                  <c:v>1987</c:v>
                </c:pt>
                <c:pt idx="10">
                  <c:v>1988</c:v>
                </c:pt>
                <c:pt idx="11">
                  <c:v>1989</c:v>
                </c:pt>
                <c:pt idx="12">
                  <c:v>1990</c:v>
                </c:pt>
                <c:pt idx="13">
                  <c:v>1991</c:v>
                </c:pt>
                <c:pt idx="14">
                  <c:v>1992</c:v>
                </c:pt>
                <c:pt idx="15">
                  <c:v>1993</c:v>
                </c:pt>
                <c:pt idx="16">
                  <c:v>1994</c:v>
                </c:pt>
                <c:pt idx="17">
                  <c:v>1995</c:v>
                </c:pt>
                <c:pt idx="18">
                  <c:v>1996</c:v>
                </c:pt>
                <c:pt idx="19">
                  <c:v>1997</c:v>
                </c:pt>
                <c:pt idx="20">
                  <c:v>1998</c:v>
                </c:pt>
                <c:pt idx="21">
                  <c:v>1999</c:v>
                </c:pt>
                <c:pt idx="22">
                  <c:v>2000</c:v>
                </c:pt>
                <c:pt idx="23">
                  <c:v>2001</c:v>
                </c:pt>
                <c:pt idx="24">
                  <c:v>2002</c:v>
                </c:pt>
                <c:pt idx="25">
                  <c:v>2003</c:v>
                </c:pt>
                <c:pt idx="26">
                  <c:v>2004</c:v>
                </c:pt>
                <c:pt idx="27">
                  <c:v>2005</c:v>
                </c:pt>
                <c:pt idx="28">
                  <c:v>2006</c:v>
                </c:pt>
                <c:pt idx="29">
                  <c:v>2007</c:v>
                </c:pt>
                <c:pt idx="30">
                  <c:v>2008</c:v>
                </c:pt>
                <c:pt idx="31">
                  <c:v>2009</c:v>
                </c:pt>
                <c:pt idx="32">
                  <c:v>2010</c:v>
                </c:pt>
                <c:pt idx="33">
                  <c:v>2011</c:v>
                </c:pt>
                <c:pt idx="34">
                  <c:v>2012</c:v>
                </c:pt>
                <c:pt idx="35">
                  <c:v>2013</c:v>
                </c:pt>
                <c:pt idx="36">
                  <c:v>2014</c:v>
                </c:pt>
                <c:pt idx="37">
                  <c:v>2015</c:v>
                </c:pt>
                <c:pt idx="38">
                  <c:v>2016</c:v>
                </c:pt>
                <c:pt idx="39">
                  <c:v>2017</c:v>
                </c:pt>
                <c:pt idx="40">
                  <c:v>2018</c:v>
                </c:pt>
              </c:numCache>
            </c:numRef>
          </c:cat>
          <c:val>
            <c:numRef>
              <c:f>Sheet1!$K$2:$K$42</c:f>
              <c:numCache>
                <c:formatCode>0</c:formatCode>
                <c:ptCount val="41"/>
                <c:pt idx="0">
                  <c:v>13.631553947925568</c:v>
                </c:pt>
                <c:pt idx="1">
                  <c:v>12.784458696842194</c:v>
                </c:pt>
                <c:pt idx="2">
                  <c:v>11.649525165557861</c:v>
                </c:pt>
                <c:pt idx="3">
                  <c:v>11.004754900932312</c:v>
                </c:pt>
                <c:pt idx="4">
                  <c:v>10.714875906705856</c:v>
                </c:pt>
                <c:pt idx="5">
                  <c:v>11.645582318305969</c:v>
                </c:pt>
                <c:pt idx="6">
                  <c:v>13.123889267444611</c:v>
                </c:pt>
                <c:pt idx="7">
                  <c:v>12.65205442905426</c:v>
                </c:pt>
                <c:pt idx="8">
                  <c:v>12.047652900218964</c:v>
                </c:pt>
                <c:pt idx="9">
                  <c:v>12.161697447299957</c:v>
                </c:pt>
                <c:pt idx="10">
                  <c:v>11.78215965628624</c:v>
                </c:pt>
                <c:pt idx="11">
                  <c:v>11.483128368854523</c:v>
                </c:pt>
                <c:pt idx="12">
                  <c:v>11.108700931072235</c:v>
                </c:pt>
                <c:pt idx="13">
                  <c:v>10.226161777973175</c:v>
                </c:pt>
                <c:pt idx="14">
                  <c:v>9.9569231271743774</c:v>
                </c:pt>
                <c:pt idx="15">
                  <c:v>10.270997881889343</c:v>
                </c:pt>
                <c:pt idx="16">
                  <c:v>10.409683734178543</c:v>
                </c:pt>
                <c:pt idx="17">
                  <c:v>10.593967139720917</c:v>
                </c:pt>
                <c:pt idx="18">
                  <c:v>10.452184826135635</c:v>
                </c:pt>
                <c:pt idx="19">
                  <c:v>10.356543958187103</c:v>
                </c:pt>
                <c:pt idx="20">
                  <c:v>9.8454929888248444</c:v>
                </c:pt>
                <c:pt idx="21">
                  <c:v>9.2585690319538116</c:v>
                </c:pt>
                <c:pt idx="22">
                  <c:v>9.1232448816299438</c:v>
                </c:pt>
                <c:pt idx="23">
                  <c:v>8.9091770350933075</c:v>
                </c:pt>
                <c:pt idx="24">
                  <c:v>9.2268139123916626</c:v>
                </c:pt>
                <c:pt idx="25">
                  <c:v>9.4147257506847382</c:v>
                </c:pt>
                <c:pt idx="26">
                  <c:v>9.7675643861293793</c:v>
                </c:pt>
                <c:pt idx="27">
                  <c:v>10.05273312330246</c:v>
                </c:pt>
                <c:pt idx="28">
                  <c:v>10.782094299793243</c:v>
                </c:pt>
                <c:pt idx="29">
                  <c:v>9.536164253950119</c:v>
                </c:pt>
                <c:pt idx="30">
                  <c:v>8.8614180684089661</c:v>
                </c:pt>
                <c:pt idx="31">
                  <c:v>7.6386556029319763</c:v>
                </c:pt>
                <c:pt idx="32">
                  <c:v>7.4289985001087189</c:v>
                </c:pt>
                <c:pt idx="33">
                  <c:v>7.7973008155822754</c:v>
                </c:pt>
                <c:pt idx="34">
                  <c:v>7.9738818109035492</c:v>
                </c:pt>
                <c:pt idx="35">
                  <c:v>7.9069726169109344</c:v>
                </c:pt>
                <c:pt idx="36">
                  <c:v>7.9753883183002472</c:v>
                </c:pt>
                <c:pt idx="37">
                  <c:v>8.0254614353179932</c:v>
                </c:pt>
                <c:pt idx="38">
                  <c:v>8.3141937851905823</c:v>
                </c:pt>
                <c:pt idx="39">
                  <c:v>8.1955060362815857</c:v>
                </c:pt>
                <c:pt idx="40">
                  <c:v>8.1476815044879913</c:v>
                </c:pt>
              </c:numCache>
            </c:numRef>
          </c:val>
          <c:smooth val="0"/>
          <c:extLst>
            <c:ext xmlns:c16="http://schemas.microsoft.com/office/drawing/2014/chart" uri="{C3380CC4-5D6E-409C-BE32-E72D297353CC}">
              <c16:uniqueId val="{00000000-C28E-4A56-9D89-44C80C54343E}"/>
            </c:ext>
          </c:extLst>
        </c:ser>
        <c:dLbls>
          <c:showLegendKey val="0"/>
          <c:showVal val="0"/>
          <c:showCatName val="0"/>
          <c:showSerName val="0"/>
          <c:showPercent val="0"/>
          <c:showBubbleSize val="0"/>
        </c:dLbls>
        <c:smooth val="0"/>
        <c:axId val="832515104"/>
        <c:axId val="467006400"/>
      </c:lineChart>
      <c:catAx>
        <c:axId val="832515104"/>
        <c:scaling>
          <c:orientation val="minMax"/>
        </c:scaling>
        <c:delete val="0"/>
        <c:axPos val="b"/>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467006400"/>
        <c:crosses val="autoZero"/>
        <c:auto val="1"/>
        <c:lblAlgn val="ctr"/>
        <c:lblOffset val="100"/>
        <c:noMultiLvlLbl val="0"/>
      </c:catAx>
      <c:valAx>
        <c:axId val="46700640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832515104"/>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r>
              <a:rPr lang="en-US"/>
              <a:t>Average Employment Size of Incumbents and Startups, U.S. Private Sector</a:t>
            </a:r>
          </a:p>
        </c:rich>
      </c:tx>
      <c:overlay val="0"/>
      <c:spPr>
        <a:noFill/>
        <a:ln>
          <a:noFill/>
        </a:ln>
        <a:effectLst/>
      </c:spPr>
      <c:txPr>
        <a:bodyPr rot="0" spcFirstLastPara="1" vertOverflow="ellipsis" vert="horz" wrap="square" anchor="ctr" anchorCtr="1"/>
        <a:lstStyle/>
        <a:p>
          <a:pPr>
            <a:defRPr sz="192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Sheet1!$N$1</c:f>
              <c:strCache>
                <c:ptCount val="1"/>
                <c:pt idx="0">
                  <c:v>Incumbents</c:v>
                </c:pt>
              </c:strCache>
            </c:strRef>
          </c:tx>
          <c:spPr>
            <a:ln w="28575" cap="rnd">
              <a:solidFill>
                <a:srgbClr val="FF0000"/>
              </a:solidFill>
              <a:round/>
            </a:ln>
            <a:effectLst/>
          </c:spPr>
          <c:marker>
            <c:symbol val="none"/>
          </c:marker>
          <c:cat>
            <c:numRef>
              <c:f>Sheet1!$M$2:$M$42</c:f>
              <c:numCache>
                <c:formatCode>0</c:formatCode>
                <c:ptCount val="41"/>
                <c:pt idx="0">
                  <c:v>1978</c:v>
                </c:pt>
                <c:pt idx="1">
                  <c:v>1979</c:v>
                </c:pt>
                <c:pt idx="2">
                  <c:v>1980</c:v>
                </c:pt>
                <c:pt idx="3">
                  <c:v>1981</c:v>
                </c:pt>
                <c:pt idx="4">
                  <c:v>1982</c:v>
                </c:pt>
                <c:pt idx="5">
                  <c:v>1983</c:v>
                </c:pt>
                <c:pt idx="6">
                  <c:v>1984</c:v>
                </c:pt>
                <c:pt idx="7">
                  <c:v>1985</c:v>
                </c:pt>
                <c:pt idx="8">
                  <c:v>1986</c:v>
                </c:pt>
                <c:pt idx="9">
                  <c:v>1987</c:v>
                </c:pt>
                <c:pt idx="10">
                  <c:v>1988</c:v>
                </c:pt>
                <c:pt idx="11">
                  <c:v>1989</c:v>
                </c:pt>
                <c:pt idx="12">
                  <c:v>1990</c:v>
                </c:pt>
                <c:pt idx="13">
                  <c:v>1991</c:v>
                </c:pt>
                <c:pt idx="14">
                  <c:v>1992</c:v>
                </c:pt>
                <c:pt idx="15">
                  <c:v>1993</c:v>
                </c:pt>
                <c:pt idx="16">
                  <c:v>1994</c:v>
                </c:pt>
                <c:pt idx="17">
                  <c:v>1995</c:v>
                </c:pt>
                <c:pt idx="18">
                  <c:v>1996</c:v>
                </c:pt>
                <c:pt idx="19">
                  <c:v>1997</c:v>
                </c:pt>
                <c:pt idx="20">
                  <c:v>1998</c:v>
                </c:pt>
                <c:pt idx="21">
                  <c:v>1999</c:v>
                </c:pt>
                <c:pt idx="22">
                  <c:v>2000</c:v>
                </c:pt>
                <c:pt idx="23">
                  <c:v>2001</c:v>
                </c:pt>
                <c:pt idx="24">
                  <c:v>2002</c:v>
                </c:pt>
                <c:pt idx="25">
                  <c:v>2003</c:v>
                </c:pt>
                <c:pt idx="26">
                  <c:v>2004</c:v>
                </c:pt>
                <c:pt idx="27">
                  <c:v>2005</c:v>
                </c:pt>
                <c:pt idx="28">
                  <c:v>2006</c:v>
                </c:pt>
                <c:pt idx="29">
                  <c:v>2007</c:v>
                </c:pt>
                <c:pt idx="30">
                  <c:v>2008</c:v>
                </c:pt>
                <c:pt idx="31">
                  <c:v>2009</c:v>
                </c:pt>
                <c:pt idx="32">
                  <c:v>2010</c:v>
                </c:pt>
                <c:pt idx="33">
                  <c:v>2011</c:v>
                </c:pt>
                <c:pt idx="34">
                  <c:v>2012</c:v>
                </c:pt>
                <c:pt idx="35">
                  <c:v>2013</c:v>
                </c:pt>
                <c:pt idx="36">
                  <c:v>2014</c:v>
                </c:pt>
                <c:pt idx="37">
                  <c:v>2015</c:v>
                </c:pt>
                <c:pt idx="38">
                  <c:v>2016</c:v>
                </c:pt>
                <c:pt idx="39">
                  <c:v>2017</c:v>
                </c:pt>
                <c:pt idx="40">
                  <c:v>2018</c:v>
                </c:pt>
              </c:numCache>
            </c:numRef>
          </c:cat>
          <c:val>
            <c:numRef>
              <c:f>Sheet1!$N$2:$N$42</c:f>
              <c:numCache>
                <c:formatCode>General</c:formatCode>
                <c:ptCount val="41"/>
                <c:pt idx="0">
                  <c:v>21.732557798867557</c:v>
                </c:pt>
                <c:pt idx="1">
                  <c:v>22.156363118212909</c:v>
                </c:pt>
                <c:pt idx="2">
                  <c:v>21.99497136136474</c:v>
                </c:pt>
                <c:pt idx="3">
                  <c:v>21.702727996784038</c:v>
                </c:pt>
                <c:pt idx="4">
                  <c:v>21.781119855960885</c:v>
                </c:pt>
                <c:pt idx="5">
                  <c:v>20.973472850845944</c:v>
                </c:pt>
                <c:pt idx="6">
                  <c:v>21.806923766320079</c:v>
                </c:pt>
                <c:pt idx="7">
                  <c:v>22.026606374862435</c:v>
                </c:pt>
                <c:pt idx="8">
                  <c:v>22.147364588878073</c:v>
                </c:pt>
                <c:pt idx="9">
                  <c:v>22.254494826924144</c:v>
                </c:pt>
                <c:pt idx="10">
                  <c:v>22.415763077268629</c:v>
                </c:pt>
                <c:pt idx="11">
                  <c:v>22.760338508599791</c:v>
                </c:pt>
                <c:pt idx="12">
                  <c:v>22.964304832813397</c:v>
                </c:pt>
                <c:pt idx="13">
                  <c:v>22.429961901615115</c:v>
                </c:pt>
                <c:pt idx="14">
                  <c:v>22.415282286040409</c:v>
                </c:pt>
                <c:pt idx="15">
                  <c:v>22.465072947863664</c:v>
                </c:pt>
                <c:pt idx="16">
                  <c:v>22.676125576671449</c:v>
                </c:pt>
                <c:pt idx="17">
                  <c:v>23.019394786485982</c:v>
                </c:pt>
                <c:pt idx="18">
                  <c:v>22.956476382835476</c:v>
                </c:pt>
                <c:pt idx="19">
                  <c:v>23.402528882482745</c:v>
                </c:pt>
                <c:pt idx="20">
                  <c:v>23.910882291604089</c:v>
                </c:pt>
                <c:pt idx="21">
                  <c:v>24.194231006147653</c:v>
                </c:pt>
                <c:pt idx="22">
                  <c:v>24.808090374184573</c:v>
                </c:pt>
                <c:pt idx="23">
                  <c:v>24.907924936022226</c:v>
                </c:pt>
                <c:pt idx="24">
                  <c:v>24.261794740399775</c:v>
                </c:pt>
                <c:pt idx="25">
                  <c:v>24.260059431769662</c:v>
                </c:pt>
                <c:pt idx="26">
                  <c:v>24.276018011663847</c:v>
                </c:pt>
                <c:pt idx="27">
                  <c:v>24.181050589056554</c:v>
                </c:pt>
                <c:pt idx="28">
                  <c:v>24.718931685736653</c:v>
                </c:pt>
                <c:pt idx="29">
                  <c:v>24.440203318488454</c:v>
                </c:pt>
                <c:pt idx="30">
                  <c:v>24.525936000358932</c:v>
                </c:pt>
                <c:pt idx="31">
                  <c:v>23.687531199321036</c:v>
                </c:pt>
                <c:pt idx="32">
                  <c:v>23.45504998487133</c:v>
                </c:pt>
                <c:pt idx="33">
                  <c:v>24.038132724594263</c:v>
                </c:pt>
                <c:pt idx="34">
                  <c:v>24.344764997595419</c:v>
                </c:pt>
                <c:pt idx="35">
                  <c:v>24.691311099056762</c:v>
                </c:pt>
                <c:pt idx="36">
                  <c:v>25.059609726719323</c:v>
                </c:pt>
                <c:pt idx="37">
                  <c:v>25.512894100118498</c:v>
                </c:pt>
                <c:pt idx="38">
                  <c:v>25.785623999202603</c:v>
                </c:pt>
                <c:pt idx="39">
                  <c:v>25.937231952477905</c:v>
                </c:pt>
                <c:pt idx="40">
                  <c:v>26.24493370001753</c:v>
                </c:pt>
              </c:numCache>
            </c:numRef>
          </c:val>
          <c:smooth val="0"/>
          <c:extLst>
            <c:ext xmlns:c16="http://schemas.microsoft.com/office/drawing/2014/chart" uri="{C3380CC4-5D6E-409C-BE32-E72D297353CC}">
              <c16:uniqueId val="{00000000-C299-4B79-9F76-77CB2702C012}"/>
            </c:ext>
          </c:extLst>
        </c:ser>
        <c:ser>
          <c:idx val="1"/>
          <c:order val="1"/>
          <c:tx>
            <c:strRef>
              <c:f>Sheet1!$O$1</c:f>
              <c:strCache>
                <c:ptCount val="1"/>
                <c:pt idx="0">
                  <c:v>Startups</c:v>
                </c:pt>
              </c:strCache>
            </c:strRef>
          </c:tx>
          <c:spPr>
            <a:ln w="28575" cap="rnd">
              <a:solidFill>
                <a:schemeClr val="accent1"/>
              </a:solidFill>
              <a:round/>
            </a:ln>
            <a:effectLst/>
          </c:spPr>
          <c:marker>
            <c:symbol val="none"/>
          </c:marker>
          <c:cat>
            <c:numRef>
              <c:f>Sheet1!$M$2:$M$42</c:f>
              <c:numCache>
                <c:formatCode>0</c:formatCode>
                <c:ptCount val="41"/>
                <c:pt idx="0">
                  <c:v>1978</c:v>
                </c:pt>
                <c:pt idx="1">
                  <c:v>1979</c:v>
                </c:pt>
                <c:pt idx="2">
                  <c:v>1980</c:v>
                </c:pt>
                <c:pt idx="3">
                  <c:v>1981</c:v>
                </c:pt>
                <c:pt idx="4">
                  <c:v>1982</c:v>
                </c:pt>
                <c:pt idx="5">
                  <c:v>1983</c:v>
                </c:pt>
                <c:pt idx="6">
                  <c:v>1984</c:v>
                </c:pt>
                <c:pt idx="7">
                  <c:v>1985</c:v>
                </c:pt>
                <c:pt idx="8">
                  <c:v>1986</c:v>
                </c:pt>
                <c:pt idx="9">
                  <c:v>1987</c:v>
                </c:pt>
                <c:pt idx="10">
                  <c:v>1988</c:v>
                </c:pt>
                <c:pt idx="11">
                  <c:v>1989</c:v>
                </c:pt>
                <c:pt idx="12">
                  <c:v>1990</c:v>
                </c:pt>
                <c:pt idx="13">
                  <c:v>1991</c:v>
                </c:pt>
                <c:pt idx="14">
                  <c:v>1992</c:v>
                </c:pt>
                <c:pt idx="15">
                  <c:v>1993</c:v>
                </c:pt>
                <c:pt idx="16">
                  <c:v>1994</c:v>
                </c:pt>
                <c:pt idx="17">
                  <c:v>1995</c:v>
                </c:pt>
                <c:pt idx="18">
                  <c:v>1996</c:v>
                </c:pt>
                <c:pt idx="19">
                  <c:v>1997</c:v>
                </c:pt>
                <c:pt idx="20">
                  <c:v>1998</c:v>
                </c:pt>
                <c:pt idx="21">
                  <c:v>1999</c:v>
                </c:pt>
                <c:pt idx="22">
                  <c:v>2000</c:v>
                </c:pt>
                <c:pt idx="23">
                  <c:v>2001</c:v>
                </c:pt>
                <c:pt idx="24">
                  <c:v>2002</c:v>
                </c:pt>
                <c:pt idx="25">
                  <c:v>2003</c:v>
                </c:pt>
                <c:pt idx="26">
                  <c:v>2004</c:v>
                </c:pt>
                <c:pt idx="27">
                  <c:v>2005</c:v>
                </c:pt>
                <c:pt idx="28">
                  <c:v>2006</c:v>
                </c:pt>
                <c:pt idx="29">
                  <c:v>2007</c:v>
                </c:pt>
                <c:pt idx="30">
                  <c:v>2008</c:v>
                </c:pt>
                <c:pt idx="31">
                  <c:v>2009</c:v>
                </c:pt>
                <c:pt idx="32">
                  <c:v>2010</c:v>
                </c:pt>
                <c:pt idx="33">
                  <c:v>2011</c:v>
                </c:pt>
                <c:pt idx="34">
                  <c:v>2012</c:v>
                </c:pt>
                <c:pt idx="35">
                  <c:v>2013</c:v>
                </c:pt>
                <c:pt idx="36">
                  <c:v>2014</c:v>
                </c:pt>
                <c:pt idx="37">
                  <c:v>2015</c:v>
                </c:pt>
                <c:pt idx="38">
                  <c:v>2016</c:v>
                </c:pt>
                <c:pt idx="39">
                  <c:v>2017</c:v>
                </c:pt>
                <c:pt idx="40">
                  <c:v>2018</c:v>
                </c:pt>
              </c:numCache>
            </c:numRef>
          </c:cat>
          <c:val>
            <c:numRef>
              <c:f>Sheet1!$O$2:$O$42</c:f>
              <c:numCache>
                <c:formatCode>General</c:formatCode>
                <c:ptCount val="41"/>
                <c:pt idx="0">
                  <c:v>5.3256580439974757</c:v>
                </c:pt>
                <c:pt idx="1">
                  <c:v>5.1788833487174353</c:v>
                </c:pt>
                <c:pt idx="2">
                  <c:v>5.223445521829289</c:v>
                </c:pt>
                <c:pt idx="3">
                  <c:v>5.6198849634240187</c:v>
                </c:pt>
                <c:pt idx="4">
                  <c:v>5.8965409964800308</c:v>
                </c:pt>
                <c:pt idx="5">
                  <c:v>6.3993553828003389</c:v>
                </c:pt>
                <c:pt idx="6">
                  <c:v>5.6954026057240492</c:v>
                </c:pt>
                <c:pt idx="7">
                  <c:v>6.4689777194263609</c:v>
                </c:pt>
                <c:pt idx="8">
                  <c:v>6.2867972319147265</c:v>
                </c:pt>
                <c:pt idx="9">
                  <c:v>6.8961260378262761</c:v>
                </c:pt>
                <c:pt idx="10">
                  <c:v>6.1712917925349444</c:v>
                </c:pt>
                <c:pt idx="11">
                  <c:v>6.140639710176016</c:v>
                </c:pt>
                <c:pt idx="12">
                  <c:v>5.9889986260929033</c:v>
                </c:pt>
                <c:pt idx="13">
                  <c:v>5.7970767718278919</c:v>
                </c:pt>
                <c:pt idx="14">
                  <c:v>5.9082035287463111</c:v>
                </c:pt>
                <c:pt idx="15">
                  <c:v>5.7687940837187561</c:v>
                </c:pt>
                <c:pt idx="16">
                  <c:v>5.832802874958591</c:v>
                </c:pt>
                <c:pt idx="17">
                  <c:v>5.9109575916494377</c:v>
                </c:pt>
                <c:pt idx="18">
                  <c:v>5.7322713372367184</c:v>
                </c:pt>
                <c:pt idx="19">
                  <c:v>5.8227035716160929</c:v>
                </c:pt>
                <c:pt idx="20">
                  <c:v>5.9842522484835809</c:v>
                </c:pt>
                <c:pt idx="21">
                  <c:v>5.723503486281543</c:v>
                </c:pt>
                <c:pt idx="22">
                  <c:v>5.9756038145299888</c:v>
                </c:pt>
                <c:pt idx="23">
                  <c:v>5.6497673229119574</c:v>
                </c:pt>
                <c:pt idx="24">
                  <c:v>6.6535291868299948</c:v>
                </c:pt>
                <c:pt idx="25">
                  <c:v>5.5488508253675803</c:v>
                </c:pt>
                <c:pt idx="26">
                  <c:v>5.4953813836092538</c:v>
                </c:pt>
                <c:pt idx="27">
                  <c:v>5.6194363388588187</c:v>
                </c:pt>
                <c:pt idx="28">
                  <c:v>5.5628413372659153</c:v>
                </c:pt>
                <c:pt idx="29">
                  <c:v>5.2269313347224315</c:v>
                </c:pt>
                <c:pt idx="30">
                  <c:v>5.2925540746554773</c:v>
                </c:pt>
                <c:pt idx="31">
                  <c:v>5.5036798634478892</c:v>
                </c:pt>
                <c:pt idx="32">
                  <c:v>5.8941608677580684</c:v>
                </c:pt>
                <c:pt idx="33">
                  <c:v>5.225605092271759</c:v>
                </c:pt>
                <c:pt idx="34">
                  <c:v>5.4533925489747501</c:v>
                </c:pt>
                <c:pt idx="35">
                  <c:v>5.2712705169600218</c:v>
                </c:pt>
                <c:pt idx="36">
                  <c:v>5.5138123581931229</c:v>
                </c:pt>
                <c:pt idx="37">
                  <c:v>5.4295810074782089</c:v>
                </c:pt>
                <c:pt idx="38">
                  <c:v>5.2033777228829319</c:v>
                </c:pt>
                <c:pt idx="39">
                  <c:v>5.2221509767979981</c:v>
                </c:pt>
                <c:pt idx="40">
                  <c:v>5.6428093723149804</c:v>
                </c:pt>
              </c:numCache>
            </c:numRef>
          </c:val>
          <c:smooth val="0"/>
          <c:extLst>
            <c:ext xmlns:c16="http://schemas.microsoft.com/office/drawing/2014/chart" uri="{C3380CC4-5D6E-409C-BE32-E72D297353CC}">
              <c16:uniqueId val="{00000001-C299-4B79-9F76-77CB2702C012}"/>
            </c:ext>
          </c:extLst>
        </c:ser>
        <c:dLbls>
          <c:showLegendKey val="0"/>
          <c:showVal val="0"/>
          <c:showCatName val="0"/>
          <c:showSerName val="0"/>
          <c:showPercent val="0"/>
          <c:showBubbleSize val="0"/>
        </c:dLbls>
        <c:smooth val="0"/>
        <c:axId val="679487536"/>
        <c:axId val="116033888"/>
      </c:lineChart>
      <c:catAx>
        <c:axId val="679487536"/>
        <c:scaling>
          <c:orientation val="minMax"/>
        </c:scaling>
        <c:delete val="0"/>
        <c:axPos val="b"/>
        <c:numFmt formatCode="0"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16033888"/>
        <c:crosses val="autoZero"/>
        <c:auto val="1"/>
        <c:lblAlgn val="ctr"/>
        <c:lblOffset val="100"/>
        <c:noMultiLvlLbl val="0"/>
      </c:catAx>
      <c:valAx>
        <c:axId val="11603388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6794875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4AC96-1745-419F-8B67-45F821F8967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C0CBAB3-DF02-4805-94A7-1564EB49A6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B5B8AE4-B1BF-4009-A6FB-C13454193F77}"/>
              </a:ext>
            </a:extLst>
          </p:cNvPr>
          <p:cNvSpPr>
            <a:spLocks noGrp="1"/>
          </p:cNvSpPr>
          <p:nvPr>
            <p:ph type="dt" sz="half" idx="10"/>
          </p:nvPr>
        </p:nvSpPr>
        <p:spPr/>
        <p:txBody>
          <a:bodyPr/>
          <a:lstStyle/>
          <a:p>
            <a:fld id="{42F42D54-2630-4573-AC8A-952F0201F6B2}" type="datetimeFigureOut">
              <a:rPr lang="en-US" smtClean="0"/>
              <a:t>11/11/2020</a:t>
            </a:fld>
            <a:endParaRPr lang="en-US"/>
          </a:p>
        </p:txBody>
      </p:sp>
      <p:sp>
        <p:nvSpPr>
          <p:cNvPr id="5" name="Footer Placeholder 4">
            <a:extLst>
              <a:ext uri="{FF2B5EF4-FFF2-40B4-BE49-F238E27FC236}">
                <a16:creationId xmlns:a16="http://schemas.microsoft.com/office/drawing/2014/main" id="{3086D4CE-FC38-4D56-AAE9-F7095E6490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9B19FE-BEE7-44E2-B502-1A3C7ED68D19}"/>
              </a:ext>
            </a:extLst>
          </p:cNvPr>
          <p:cNvSpPr>
            <a:spLocks noGrp="1"/>
          </p:cNvSpPr>
          <p:nvPr>
            <p:ph type="sldNum" sz="quarter" idx="12"/>
          </p:nvPr>
        </p:nvSpPr>
        <p:spPr/>
        <p:txBody>
          <a:bodyPr/>
          <a:lstStyle/>
          <a:p>
            <a:fld id="{7148D759-941B-47F1-AD13-A89CA41E3A25}" type="slidenum">
              <a:rPr lang="en-US" smtClean="0"/>
              <a:t>‹#›</a:t>
            </a:fld>
            <a:endParaRPr lang="en-US"/>
          </a:p>
        </p:txBody>
      </p:sp>
    </p:spTree>
    <p:extLst>
      <p:ext uri="{BB962C8B-B14F-4D97-AF65-F5344CB8AC3E}">
        <p14:creationId xmlns:p14="http://schemas.microsoft.com/office/powerpoint/2010/main" val="2402632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14D86-F753-4D52-B277-DDE18D7B992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8F6E145-751E-43AD-A3E8-861DC3112F1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69A3FC-6CBD-4726-90F3-420E81BBC85E}"/>
              </a:ext>
            </a:extLst>
          </p:cNvPr>
          <p:cNvSpPr>
            <a:spLocks noGrp="1"/>
          </p:cNvSpPr>
          <p:nvPr>
            <p:ph type="dt" sz="half" idx="10"/>
          </p:nvPr>
        </p:nvSpPr>
        <p:spPr/>
        <p:txBody>
          <a:bodyPr/>
          <a:lstStyle/>
          <a:p>
            <a:fld id="{42F42D54-2630-4573-AC8A-952F0201F6B2}" type="datetimeFigureOut">
              <a:rPr lang="en-US" smtClean="0"/>
              <a:t>11/11/2020</a:t>
            </a:fld>
            <a:endParaRPr lang="en-US"/>
          </a:p>
        </p:txBody>
      </p:sp>
      <p:sp>
        <p:nvSpPr>
          <p:cNvPr id="5" name="Footer Placeholder 4">
            <a:extLst>
              <a:ext uri="{FF2B5EF4-FFF2-40B4-BE49-F238E27FC236}">
                <a16:creationId xmlns:a16="http://schemas.microsoft.com/office/drawing/2014/main" id="{CCD03131-A54A-4602-8B40-B9D8961E9F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A6EBE3-6390-4AB2-8C46-6037DCE3A617}"/>
              </a:ext>
            </a:extLst>
          </p:cNvPr>
          <p:cNvSpPr>
            <a:spLocks noGrp="1"/>
          </p:cNvSpPr>
          <p:nvPr>
            <p:ph type="sldNum" sz="quarter" idx="12"/>
          </p:nvPr>
        </p:nvSpPr>
        <p:spPr/>
        <p:txBody>
          <a:bodyPr/>
          <a:lstStyle/>
          <a:p>
            <a:fld id="{7148D759-941B-47F1-AD13-A89CA41E3A25}" type="slidenum">
              <a:rPr lang="en-US" smtClean="0"/>
              <a:t>‹#›</a:t>
            </a:fld>
            <a:endParaRPr lang="en-US"/>
          </a:p>
        </p:txBody>
      </p:sp>
    </p:spTree>
    <p:extLst>
      <p:ext uri="{BB962C8B-B14F-4D97-AF65-F5344CB8AC3E}">
        <p14:creationId xmlns:p14="http://schemas.microsoft.com/office/powerpoint/2010/main" val="2798593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ACDC4DA-6689-46E2-A8A9-7A19AB48635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1D23735-EFDF-4733-AB56-582895C2EC2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5715E2-87D0-41AF-9142-5A1061D90376}"/>
              </a:ext>
            </a:extLst>
          </p:cNvPr>
          <p:cNvSpPr>
            <a:spLocks noGrp="1"/>
          </p:cNvSpPr>
          <p:nvPr>
            <p:ph type="dt" sz="half" idx="10"/>
          </p:nvPr>
        </p:nvSpPr>
        <p:spPr/>
        <p:txBody>
          <a:bodyPr/>
          <a:lstStyle/>
          <a:p>
            <a:fld id="{42F42D54-2630-4573-AC8A-952F0201F6B2}" type="datetimeFigureOut">
              <a:rPr lang="en-US" smtClean="0"/>
              <a:t>11/11/2020</a:t>
            </a:fld>
            <a:endParaRPr lang="en-US"/>
          </a:p>
        </p:txBody>
      </p:sp>
      <p:sp>
        <p:nvSpPr>
          <p:cNvPr id="5" name="Footer Placeholder 4">
            <a:extLst>
              <a:ext uri="{FF2B5EF4-FFF2-40B4-BE49-F238E27FC236}">
                <a16:creationId xmlns:a16="http://schemas.microsoft.com/office/drawing/2014/main" id="{FCDE5509-21E7-4E2B-8F6D-E6E6F3FD95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7A24E2-96BC-4A4F-AFC2-9BC0553438A9}"/>
              </a:ext>
            </a:extLst>
          </p:cNvPr>
          <p:cNvSpPr>
            <a:spLocks noGrp="1"/>
          </p:cNvSpPr>
          <p:nvPr>
            <p:ph type="sldNum" sz="quarter" idx="12"/>
          </p:nvPr>
        </p:nvSpPr>
        <p:spPr/>
        <p:txBody>
          <a:bodyPr/>
          <a:lstStyle/>
          <a:p>
            <a:fld id="{7148D759-941B-47F1-AD13-A89CA41E3A25}" type="slidenum">
              <a:rPr lang="en-US" smtClean="0"/>
              <a:t>‹#›</a:t>
            </a:fld>
            <a:endParaRPr lang="en-US"/>
          </a:p>
        </p:txBody>
      </p:sp>
    </p:spTree>
    <p:extLst>
      <p:ext uri="{BB962C8B-B14F-4D97-AF65-F5344CB8AC3E}">
        <p14:creationId xmlns:p14="http://schemas.microsoft.com/office/powerpoint/2010/main" val="137322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9296B-76E3-4377-BBE4-CECD1B106F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D28C3C-DAC3-4D73-AF64-D21940CF121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9D5EEA-13D3-42C4-8436-F694404AF98E}"/>
              </a:ext>
            </a:extLst>
          </p:cNvPr>
          <p:cNvSpPr>
            <a:spLocks noGrp="1"/>
          </p:cNvSpPr>
          <p:nvPr>
            <p:ph type="dt" sz="half" idx="10"/>
          </p:nvPr>
        </p:nvSpPr>
        <p:spPr/>
        <p:txBody>
          <a:bodyPr/>
          <a:lstStyle/>
          <a:p>
            <a:fld id="{42F42D54-2630-4573-AC8A-952F0201F6B2}" type="datetimeFigureOut">
              <a:rPr lang="en-US" smtClean="0"/>
              <a:t>11/11/2020</a:t>
            </a:fld>
            <a:endParaRPr lang="en-US"/>
          </a:p>
        </p:txBody>
      </p:sp>
      <p:sp>
        <p:nvSpPr>
          <p:cNvPr id="5" name="Footer Placeholder 4">
            <a:extLst>
              <a:ext uri="{FF2B5EF4-FFF2-40B4-BE49-F238E27FC236}">
                <a16:creationId xmlns:a16="http://schemas.microsoft.com/office/drawing/2014/main" id="{11AE0D67-4CEB-4B63-BC6B-67FCE1F1F2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661DB1-76BF-4BDC-997A-43CCCDF0A6ED}"/>
              </a:ext>
            </a:extLst>
          </p:cNvPr>
          <p:cNvSpPr>
            <a:spLocks noGrp="1"/>
          </p:cNvSpPr>
          <p:nvPr>
            <p:ph type="sldNum" sz="quarter" idx="12"/>
          </p:nvPr>
        </p:nvSpPr>
        <p:spPr/>
        <p:txBody>
          <a:bodyPr/>
          <a:lstStyle/>
          <a:p>
            <a:fld id="{7148D759-941B-47F1-AD13-A89CA41E3A25}" type="slidenum">
              <a:rPr lang="en-US" smtClean="0"/>
              <a:t>‹#›</a:t>
            </a:fld>
            <a:endParaRPr lang="en-US"/>
          </a:p>
        </p:txBody>
      </p:sp>
    </p:spTree>
    <p:extLst>
      <p:ext uri="{BB962C8B-B14F-4D97-AF65-F5344CB8AC3E}">
        <p14:creationId xmlns:p14="http://schemas.microsoft.com/office/powerpoint/2010/main" val="1617959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1D798-7139-48EA-BC6D-A57F9DE549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2527CBB-94BB-474E-9F7F-9CCBA97033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F697511-F7C2-4ADB-8152-7235088F07E8}"/>
              </a:ext>
            </a:extLst>
          </p:cNvPr>
          <p:cNvSpPr>
            <a:spLocks noGrp="1"/>
          </p:cNvSpPr>
          <p:nvPr>
            <p:ph type="dt" sz="half" idx="10"/>
          </p:nvPr>
        </p:nvSpPr>
        <p:spPr/>
        <p:txBody>
          <a:bodyPr/>
          <a:lstStyle/>
          <a:p>
            <a:fld id="{42F42D54-2630-4573-AC8A-952F0201F6B2}" type="datetimeFigureOut">
              <a:rPr lang="en-US" smtClean="0"/>
              <a:t>11/11/2020</a:t>
            </a:fld>
            <a:endParaRPr lang="en-US"/>
          </a:p>
        </p:txBody>
      </p:sp>
      <p:sp>
        <p:nvSpPr>
          <p:cNvPr id="5" name="Footer Placeholder 4">
            <a:extLst>
              <a:ext uri="{FF2B5EF4-FFF2-40B4-BE49-F238E27FC236}">
                <a16:creationId xmlns:a16="http://schemas.microsoft.com/office/drawing/2014/main" id="{BEAC8C3B-C2FE-402E-BC03-FF1B524098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4B1891-7220-402C-8483-4C54E750F117}"/>
              </a:ext>
            </a:extLst>
          </p:cNvPr>
          <p:cNvSpPr>
            <a:spLocks noGrp="1"/>
          </p:cNvSpPr>
          <p:nvPr>
            <p:ph type="sldNum" sz="quarter" idx="12"/>
          </p:nvPr>
        </p:nvSpPr>
        <p:spPr/>
        <p:txBody>
          <a:bodyPr/>
          <a:lstStyle/>
          <a:p>
            <a:fld id="{7148D759-941B-47F1-AD13-A89CA41E3A25}" type="slidenum">
              <a:rPr lang="en-US" smtClean="0"/>
              <a:t>‹#›</a:t>
            </a:fld>
            <a:endParaRPr lang="en-US"/>
          </a:p>
        </p:txBody>
      </p:sp>
    </p:spTree>
    <p:extLst>
      <p:ext uri="{BB962C8B-B14F-4D97-AF65-F5344CB8AC3E}">
        <p14:creationId xmlns:p14="http://schemas.microsoft.com/office/powerpoint/2010/main" val="28692817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83E2D-7E9B-4863-9231-166EC74DF4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5D785C-51A3-4EB4-AEFF-B173D69646B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3174D8B-9CCF-42D6-8707-DD65624D5F8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E89A67-4DE6-4331-8388-9D98C7BAF7E0}"/>
              </a:ext>
            </a:extLst>
          </p:cNvPr>
          <p:cNvSpPr>
            <a:spLocks noGrp="1"/>
          </p:cNvSpPr>
          <p:nvPr>
            <p:ph type="dt" sz="half" idx="10"/>
          </p:nvPr>
        </p:nvSpPr>
        <p:spPr/>
        <p:txBody>
          <a:bodyPr/>
          <a:lstStyle/>
          <a:p>
            <a:fld id="{42F42D54-2630-4573-AC8A-952F0201F6B2}" type="datetimeFigureOut">
              <a:rPr lang="en-US" smtClean="0"/>
              <a:t>11/11/2020</a:t>
            </a:fld>
            <a:endParaRPr lang="en-US"/>
          </a:p>
        </p:txBody>
      </p:sp>
      <p:sp>
        <p:nvSpPr>
          <p:cNvPr id="6" name="Footer Placeholder 5">
            <a:extLst>
              <a:ext uri="{FF2B5EF4-FFF2-40B4-BE49-F238E27FC236}">
                <a16:creationId xmlns:a16="http://schemas.microsoft.com/office/drawing/2014/main" id="{38577C05-36AE-4A68-B324-EE449FC9ED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0250B9-3C23-4C78-97B2-134E515E8B1F}"/>
              </a:ext>
            </a:extLst>
          </p:cNvPr>
          <p:cNvSpPr>
            <a:spLocks noGrp="1"/>
          </p:cNvSpPr>
          <p:nvPr>
            <p:ph type="sldNum" sz="quarter" idx="12"/>
          </p:nvPr>
        </p:nvSpPr>
        <p:spPr/>
        <p:txBody>
          <a:bodyPr/>
          <a:lstStyle/>
          <a:p>
            <a:fld id="{7148D759-941B-47F1-AD13-A89CA41E3A25}" type="slidenum">
              <a:rPr lang="en-US" smtClean="0"/>
              <a:t>‹#›</a:t>
            </a:fld>
            <a:endParaRPr lang="en-US"/>
          </a:p>
        </p:txBody>
      </p:sp>
    </p:spTree>
    <p:extLst>
      <p:ext uri="{BB962C8B-B14F-4D97-AF65-F5344CB8AC3E}">
        <p14:creationId xmlns:p14="http://schemas.microsoft.com/office/powerpoint/2010/main" val="1344070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275C86-0B64-40A9-977D-63179BB2F48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FE3700-76AE-451E-9BE2-70C579C26AF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85C75CA-E353-49DE-82C6-8E6B614E2BF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2823F95-04C9-4E0E-9BA2-270FD70474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95C3D2C-56C1-4584-8075-2E478C9E6CB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83C0CC4-6319-494F-9292-1911857A64B9}"/>
              </a:ext>
            </a:extLst>
          </p:cNvPr>
          <p:cNvSpPr>
            <a:spLocks noGrp="1"/>
          </p:cNvSpPr>
          <p:nvPr>
            <p:ph type="dt" sz="half" idx="10"/>
          </p:nvPr>
        </p:nvSpPr>
        <p:spPr/>
        <p:txBody>
          <a:bodyPr/>
          <a:lstStyle/>
          <a:p>
            <a:fld id="{42F42D54-2630-4573-AC8A-952F0201F6B2}" type="datetimeFigureOut">
              <a:rPr lang="en-US" smtClean="0"/>
              <a:t>11/11/2020</a:t>
            </a:fld>
            <a:endParaRPr lang="en-US"/>
          </a:p>
        </p:txBody>
      </p:sp>
      <p:sp>
        <p:nvSpPr>
          <p:cNvPr id="8" name="Footer Placeholder 7">
            <a:extLst>
              <a:ext uri="{FF2B5EF4-FFF2-40B4-BE49-F238E27FC236}">
                <a16:creationId xmlns:a16="http://schemas.microsoft.com/office/drawing/2014/main" id="{486826C7-2085-4430-9DE0-98184B740A7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C1A4F74-DE62-4679-8F7A-355E5EFACEAC}"/>
              </a:ext>
            </a:extLst>
          </p:cNvPr>
          <p:cNvSpPr>
            <a:spLocks noGrp="1"/>
          </p:cNvSpPr>
          <p:nvPr>
            <p:ph type="sldNum" sz="quarter" idx="12"/>
          </p:nvPr>
        </p:nvSpPr>
        <p:spPr/>
        <p:txBody>
          <a:bodyPr/>
          <a:lstStyle/>
          <a:p>
            <a:fld id="{7148D759-941B-47F1-AD13-A89CA41E3A25}" type="slidenum">
              <a:rPr lang="en-US" smtClean="0"/>
              <a:t>‹#›</a:t>
            </a:fld>
            <a:endParaRPr lang="en-US"/>
          </a:p>
        </p:txBody>
      </p:sp>
    </p:spTree>
    <p:extLst>
      <p:ext uri="{BB962C8B-B14F-4D97-AF65-F5344CB8AC3E}">
        <p14:creationId xmlns:p14="http://schemas.microsoft.com/office/powerpoint/2010/main" val="3640426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2998D-89AF-454C-8D57-B04FC714C5E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DC22B0-D150-4C46-8004-F80A17DD83FB}"/>
              </a:ext>
            </a:extLst>
          </p:cNvPr>
          <p:cNvSpPr>
            <a:spLocks noGrp="1"/>
          </p:cNvSpPr>
          <p:nvPr>
            <p:ph type="dt" sz="half" idx="10"/>
          </p:nvPr>
        </p:nvSpPr>
        <p:spPr/>
        <p:txBody>
          <a:bodyPr/>
          <a:lstStyle/>
          <a:p>
            <a:fld id="{42F42D54-2630-4573-AC8A-952F0201F6B2}" type="datetimeFigureOut">
              <a:rPr lang="en-US" smtClean="0"/>
              <a:t>11/11/2020</a:t>
            </a:fld>
            <a:endParaRPr lang="en-US"/>
          </a:p>
        </p:txBody>
      </p:sp>
      <p:sp>
        <p:nvSpPr>
          <p:cNvPr id="4" name="Footer Placeholder 3">
            <a:extLst>
              <a:ext uri="{FF2B5EF4-FFF2-40B4-BE49-F238E27FC236}">
                <a16:creationId xmlns:a16="http://schemas.microsoft.com/office/drawing/2014/main" id="{ADC18EE8-7E30-42F1-B056-352D98C6B65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A05418E-13E6-43CD-B74C-7BDFBF6ACE76}"/>
              </a:ext>
            </a:extLst>
          </p:cNvPr>
          <p:cNvSpPr>
            <a:spLocks noGrp="1"/>
          </p:cNvSpPr>
          <p:nvPr>
            <p:ph type="sldNum" sz="quarter" idx="12"/>
          </p:nvPr>
        </p:nvSpPr>
        <p:spPr/>
        <p:txBody>
          <a:bodyPr/>
          <a:lstStyle/>
          <a:p>
            <a:fld id="{7148D759-941B-47F1-AD13-A89CA41E3A25}" type="slidenum">
              <a:rPr lang="en-US" smtClean="0"/>
              <a:t>‹#›</a:t>
            </a:fld>
            <a:endParaRPr lang="en-US"/>
          </a:p>
        </p:txBody>
      </p:sp>
    </p:spTree>
    <p:extLst>
      <p:ext uri="{BB962C8B-B14F-4D97-AF65-F5344CB8AC3E}">
        <p14:creationId xmlns:p14="http://schemas.microsoft.com/office/powerpoint/2010/main" val="31537607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D2E54C3-EDBB-4664-A3C6-31ED7E2EF946}"/>
              </a:ext>
            </a:extLst>
          </p:cNvPr>
          <p:cNvSpPr>
            <a:spLocks noGrp="1"/>
          </p:cNvSpPr>
          <p:nvPr>
            <p:ph type="dt" sz="half" idx="10"/>
          </p:nvPr>
        </p:nvSpPr>
        <p:spPr/>
        <p:txBody>
          <a:bodyPr/>
          <a:lstStyle/>
          <a:p>
            <a:fld id="{42F42D54-2630-4573-AC8A-952F0201F6B2}" type="datetimeFigureOut">
              <a:rPr lang="en-US" smtClean="0"/>
              <a:t>11/11/2020</a:t>
            </a:fld>
            <a:endParaRPr lang="en-US"/>
          </a:p>
        </p:txBody>
      </p:sp>
      <p:sp>
        <p:nvSpPr>
          <p:cNvPr id="3" name="Footer Placeholder 2">
            <a:extLst>
              <a:ext uri="{FF2B5EF4-FFF2-40B4-BE49-F238E27FC236}">
                <a16:creationId xmlns:a16="http://schemas.microsoft.com/office/drawing/2014/main" id="{B57C548E-AD57-481E-8F6E-5FD63A86043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029AE00-F961-475F-A146-AD93C310C773}"/>
              </a:ext>
            </a:extLst>
          </p:cNvPr>
          <p:cNvSpPr>
            <a:spLocks noGrp="1"/>
          </p:cNvSpPr>
          <p:nvPr>
            <p:ph type="sldNum" sz="quarter" idx="12"/>
          </p:nvPr>
        </p:nvSpPr>
        <p:spPr/>
        <p:txBody>
          <a:bodyPr/>
          <a:lstStyle/>
          <a:p>
            <a:fld id="{7148D759-941B-47F1-AD13-A89CA41E3A25}" type="slidenum">
              <a:rPr lang="en-US" smtClean="0"/>
              <a:t>‹#›</a:t>
            </a:fld>
            <a:endParaRPr lang="en-US"/>
          </a:p>
        </p:txBody>
      </p:sp>
    </p:spTree>
    <p:extLst>
      <p:ext uri="{BB962C8B-B14F-4D97-AF65-F5344CB8AC3E}">
        <p14:creationId xmlns:p14="http://schemas.microsoft.com/office/powerpoint/2010/main" val="21490084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725E1-E2A8-474C-96F7-DB56B21B43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DA76AE1-8197-40DE-8DA9-B34580836B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4C9100-AAC3-4664-B1FD-171F752791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57979AE-A4D0-4CEA-A113-1EEF9ACAF381}"/>
              </a:ext>
            </a:extLst>
          </p:cNvPr>
          <p:cNvSpPr>
            <a:spLocks noGrp="1"/>
          </p:cNvSpPr>
          <p:nvPr>
            <p:ph type="dt" sz="half" idx="10"/>
          </p:nvPr>
        </p:nvSpPr>
        <p:spPr/>
        <p:txBody>
          <a:bodyPr/>
          <a:lstStyle/>
          <a:p>
            <a:fld id="{42F42D54-2630-4573-AC8A-952F0201F6B2}" type="datetimeFigureOut">
              <a:rPr lang="en-US" smtClean="0"/>
              <a:t>11/11/2020</a:t>
            </a:fld>
            <a:endParaRPr lang="en-US"/>
          </a:p>
        </p:txBody>
      </p:sp>
      <p:sp>
        <p:nvSpPr>
          <p:cNvPr id="6" name="Footer Placeholder 5">
            <a:extLst>
              <a:ext uri="{FF2B5EF4-FFF2-40B4-BE49-F238E27FC236}">
                <a16:creationId xmlns:a16="http://schemas.microsoft.com/office/drawing/2014/main" id="{E42BE2AA-8691-42D7-ABBE-3774F3009A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F21DA5-70AA-4A5B-ADB5-0ADA78571528}"/>
              </a:ext>
            </a:extLst>
          </p:cNvPr>
          <p:cNvSpPr>
            <a:spLocks noGrp="1"/>
          </p:cNvSpPr>
          <p:nvPr>
            <p:ph type="sldNum" sz="quarter" idx="12"/>
          </p:nvPr>
        </p:nvSpPr>
        <p:spPr/>
        <p:txBody>
          <a:bodyPr/>
          <a:lstStyle/>
          <a:p>
            <a:fld id="{7148D759-941B-47F1-AD13-A89CA41E3A25}" type="slidenum">
              <a:rPr lang="en-US" smtClean="0"/>
              <a:t>‹#›</a:t>
            </a:fld>
            <a:endParaRPr lang="en-US"/>
          </a:p>
        </p:txBody>
      </p:sp>
    </p:spTree>
    <p:extLst>
      <p:ext uri="{BB962C8B-B14F-4D97-AF65-F5344CB8AC3E}">
        <p14:creationId xmlns:p14="http://schemas.microsoft.com/office/powerpoint/2010/main" val="105035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60B5E-A5C2-4196-B310-171D9BDD7B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0413562-583C-43B7-831E-0F27BF4FF3C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4AEDF5C-3E10-4DCA-870E-D48A81DD8E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7A4777-1609-4106-8C2C-A9D0AFC23F7E}"/>
              </a:ext>
            </a:extLst>
          </p:cNvPr>
          <p:cNvSpPr>
            <a:spLocks noGrp="1"/>
          </p:cNvSpPr>
          <p:nvPr>
            <p:ph type="dt" sz="half" idx="10"/>
          </p:nvPr>
        </p:nvSpPr>
        <p:spPr/>
        <p:txBody>
          <a:bodyPr/>
          <a:lstStyle/>
          <a:p>
            <a:fld id="{42F42D54-2630-4573-AC8A-952F0201F6B2}" type="datetimeFigureOut">
              <a:rPr lang="en-US" smtClean="0"/>
              <a:t>11/11/2020</a:t>
            </a:fld>
            <a:endParaRPr lang="en-US"/>
          </a:p>
        </p:txBody>
      </p:sp>
      <p:sp>
        <p:nvSpPr>
          <p:cNvPr id="6" name="Footer Placeholder 5">
            <a:extLst>
              <a:ext uri="{FF2B5EF4-FFF2-40B4-BE49-F238E27FC236}">
                <a16:creationId xmlns:a16="http://schemas.microsoft.com/office/drawing/2014/main" id="{55BB26F9-3387-4B88-BDA5-2BA2582E1A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609BD6-C975-40EB-BB70-ADEC62122A01}"/>
              </a:ext>
            </a:extLst>
          </p:cNvPr>
          <p:cNvSpPr>
            <a:spLocks noGrp="1"/>
          </p:cNvSpPr>
          <p:nvPr>
            <p:ph type="sldNum" sz="quarter" idx="12"/>
          </p:nvPr>
        </p:nvSpPr>
        <p:spPr/>
        <p:txBody>
          <a:bodyPr/>
          <a:lstStyle/>
          <a:p>
            <a:fld id="{7148D759-941B-47F1-AD13-A89CA41E3A25}" type="slidenum">
              <a:rPr lang="en-US" smtClean="0"/>
              <a:t>‹#›</a:t>
            </a:fld>
            <a:endParaRPr lang="en-US"/>
          </a:p>
        </p:txBody>
      </p:sp>
    </p:spTree>
    <p:extLst>
      <p:ext uri="{BB962C8B-B14F-4D97-AF65-F5344CB8AC3E}">
        <p14:creationId xmlns:p14="http://schemas.microsoft.com/office/powerpoint/2010/main" val="905409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E537C0-C6B5-44D7-81E4-D1D290202F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E201AB-630C-4AC2-B9E5-7656426C74F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3DF6EF-A1B6-4721-9E7F-3362905B13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F42D54-2630-4573-AC8A-952F0201F6B2}" type="datetimeFigureOut">
              <a:rPr lang="en-US" smtClean="0"/>
              <a:t>11/11/2020</a:t>
            </a:fld>
            <a:endParaRPr lang="en-US"/>
          </a:p>
        </p:txBody>
      </p:sp>
      <p:sp>
        <p:nvSpPr>
          <p:cNvPr id="5" name="Footer Placeholder 4">
            <a:extLst>
              <a:ext uri="{FF2B5EF4-FFF2-40B4-BE49-F238E27FC236}">
                <a16:creationId xmlns:a16="http://schemas.microsoft.com/office/drawing/2014/main" id="{3394AEB7-017D-495E-82AF-4C326B5C1D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ADC91A5-8084-4310-8B57-FB6F328694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48D759-941B-47F1-AD13-A89CA41E3A25}" type="slidenum">
              <a:rPr lang="en-US" smtClean="0"/>
              <a:t>‹#›</a:t>
            </a:fld>
            <a:endParaRPr lang="en-US"/>
          </a:p>
        </p:txBody>
      </p:sp>
    </p:spTree>
    <p:extLst>
      <p:ext uri="{BB962C8B-B14F-4D97-AF65-F5344CB8AC3E}">
        <p14:creationId xmlns:p14="http://schemas.microsoft.com/office/powerpoint/2010/main" val="3179047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FAD3B7-BB5A-466E-97E4-3C9DCE436DD6}"/>
              </a:ext>
            </a:extLst>
          </p:cNvPr>
          <p:cNvSpPr>
            <a:spLocks noGrp="1"/>
          </p:cNvSpPr>
          <p:nvPr>
            <p:ph type="ctrTitle"/>
          </p:nvPr>
        </p:nvSpPr>
        <p:spPr/>
        <p:txBody>
          <a:bodyPr/>
          <a:lstStyle/>
          <a:p>
            <a:r>
              <a:rPr lang="en-US" dirty="0"/>
              <a:t>BEA Satellite Account on Small Business Activity</a:t>
            </a:r>
          </a:p>
        </p:txBody>
      </p:sp>
      <p:sp>
        <p:nvSpPr>
          <p:cNvPr id="3" name="Subtitle 2">
            <a:extLst>
              <a:ext uri="{FF2B5EF4-FFF2-40B4-BE49-F238E27FC236}">
                <a16:creationId xmlns:a16="http://schemas.microsoft.com/office/drawing/2014/main" id="{1B0A5555-B569-4E2F-940B-658359EE86E3}"/>
              </a:ext>
            </a:extLst>
          </p:cNvPr>
          <p:cNvSpPr>
            <a:spLocks noGrp="1"/>
          </p:cNvSpPr>
          <p:nvPr>
            <p:ph type="subTitle" idx="1"/>
          </p:nvPr>
        </p:nvSpPr>
        <p:spPr/>
        <p:txBody>
          <a:bodyPr/>
          <a:lstStyle/>
          <a:p>
            <a:r>
              <a:rPr lang="en-US" dirty="0"/>
              <a:t>Comments by John Haltiwanger, University of Maryland</a:t>
            </a:r>
          </a:p>
        </p:txBody>
      </p:sp>
    </p:spTree>
    <p:extLst>
      <p:ext uri="{BB962C8B-B14F-4D97-AF65-F5344CB8AC3E}">
        <p14:creationId xmlns:p14="http://schemas.microsoft.com/office/powerpoint/2010/main" val="33644006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C0CD5C-91B5-4469-B404-4D73797652CF}"/>
              </a:ext>
            </a:extLst>
          </p:cNvPr>
          <p:cNvSpPr>
            <a:spLocks noGrp="1"/>
          </p:cNvSpPr>
          <p:nvPr>
            <p:ph type="title"/>
          </p:nvPr>
        </p:nvSpPr>
        <p:spPr/>
        <p:txBody>
          <a:bodyPr/>
          <a:lstStyle/>
          <a:p>
            <a:r>
              <a:rPr lang="en-US" dirty="0">
                <a:solidFill>
                  <a:srgbClr val="FF0000"/>
                </a:solidFill>
              </a:rPr>
              <a:t>Recommendations</a:t>
            </a:r>
          </a:p>
        </p:txBody>
      </p:sp>
      <p:sp>
        <p:nvSpPr>
          <p:cNvPr id="3" name="Content Placeholder 2">
            <a:extLst>
              <a:ext uri="{FF2B5EF4-FFF2-40B4-BE49-F238E27FC236}">
                <a16:creationId xmlns:a16="http://schemas.microsoft.com/office/drawing/2014/main" id="{A2017EDF-C0C6-46CC-8D52-DAFFBDF76E0E}"/>
              </a:ext>
            </a:extLst>
          </p:cNvPr>
          <p:cNvSpPr>
            <a:spLocks noGrp="1"/>
          </p:cNvSpPr>
          <p:nvPr>
            <p:ph idx="1"/>
          </p:nvPr>
        </p:nvSpPr>
        <p:spPr/>
        <p:txBody>
          <a:bodyPr>
            <a:normAutofit fontScale="85000" lnSpcReduction="20000"/>
          </a:bodyPr>
          <a:lstStyle/>
          <a:p>
            <a:r>
              <a:rPr lang="en-US" dirty="0"/>
              <a:t>Tracking the evolution of activity (output and employment) accounted for by firm size is useful but inferences about differences in growth rates by firm size cannot be made from such data.</a:t>
            </a:r>
          </a:p>
          <a:p>
            <a:r>
              <a:rPr lang="en-US" dirty="0"/>
              <a:t>The U.S. Census Bureau and the Bureau of Labor Statistics have active public domain statistical programs tracking business dynamics that can be used to assess contributions of firm size and firm age to growth.</a:t>
            </a:r>
          </a:p>
          <a:p>
            <a:pPr lvl="1"/>
            <a:r>
              <a:rPr lang="en-US" dirty="0"/>
              <a:t>With some additional collaborative effort this can include both output and employment.</a:t>
            </a:r>
          </a:p>
          <a:p>
            <a:pPr lvl="1"/>
            <a:r>
              <a:rPr lang="en-US" dirty="0"/>
              <a:t>Census has enterprise size and age measures which are strongly preferred.</a:t>
            </a:r>
          </a:p>
          <a:p>
            <a:r>
              <a:rPr lang="en-US" dirty="0"/>
              <a:t>Firm size and firm age are intrinsically linked:</a:t>
            </a:r>
          </a:p>
          <a:p>
            <a:pPr lvl="1"/>
            <a:r>
              <a:rPr lang="en-US" dirty="0"/>
              <a:t>Startups are small.</a:t>
            </a:r>
          </a:p>
          <a:p>
            <a:pPr lvl="1"/>
            <a:r>
              <a:rPr lang="en-US" dirty="0"/>
              <a:t>High net growth contribution of small businesses derives from young, small businesses; not mature, small businesses.</a:t>
            </a:r>
          </a:p>
          <a:p>
            <a:pPr lvl="1"/>
            <a:r>
              <a:rPr lang="en-US" dirty="0"/>
              <a:t>Declining share of activity from small businesses driven largely by decline in young firms.</a:t>
            </a:r>
          </a:p>
          <a:p>
            <a:r>
              <a:rPr lang="en-US" dirty="0"/>
              <a:t>Satellite account should quantify activity by firm size and firm age. </a:t>
            </a:r>
          </a:p>
          <a:p>
            <a:pPr lvl="1"/>
            <a:endParaRPr lang="en-US" dirty="0"/>
          </a:p>
        </p:txBody>
      </p:sp>
    </p:spTree>
    <p:extLst>
      <p:ext uri="{BB962C8B-B14F-4D97-AF65-F5344CB8AC3E}">
        <p14:creationId xmlns:p14="http://schemas.microsoft.com/office/powerpoint/2010/main" val="1834502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E90E3-57B9-4C2C-B6E3-EF37ADEB2936}"/>
              </a:ext>
            </a:extLst>
          </p:cNvPr>
          <p:cNvSpPr>
            <a:spLocks noGrp="1"/>
          </p:cNvSpPr>
          <p:nvPr>
            <p:ph type="title"/>
          </p:nvPr>
        </p:nvSpPr>
        <p:spPr/>
        <p:txBody>
          <a:bodyPr/>
          <a:lstStyle/>
          <a:p>
            <a:r>
              <a:rPr lang="en-US" b="1" dirty="0"/>
              <a:t>Overview</a:t>
            </a:r>
          </a:p>
        </p:txBody>
      </p:sp>
      <p:sp>
        <p:nvSpPr>
          <p:cNvPr id="3" name="Content Placeholder 2">
            <a:extLst>
              <a:ext uri="{FF2B5EF4-FFF2-40B4-BE49-F238E27FC236}">
                <a16:creationId xmlns:a16="http://schemas.microsoft.com/office/drawing/2014/main" id="{D11B582E-3298-47DA-90D8-C45AA312A016}"/>
              </a:ext>
            </a:extLst>
          </p:cNvPr>
          <p:cNvSpPr>
            <a:spLocks noGrp="1"/>
          </p:cNvSpPr>
          <p:nvPr>
            <p:ph idx="1"/>
          </p:nvPr>
        </p:nvSpPr>
        <p:spPr/>
        <p:txBody>
          <a:bodyPr>
            <a:normAutofit lnSpcReduction="10000"/>
          </a:bodyPr>
          <a:lstStyle/>
          <a:p>
            <a:r>
              <a:rPr lang="en-US" dirty="0"/>
              <a:t>BEA Small Business satellite account has great potential.</a:t>
            </a:r>
          </a:p>
          <a:p>
            <a:r>
              <a:rPr lang="en-US" dirty="0"/>
              <a:t>The current approach is to use source data primarily from the SUSB from Census to characterize the evolution of the size distribution of economic activity over time.</a:t>
            </a:r>
          </a:p>
          <a:p>
            <a:r>
              <a:rPr lang="en-US" dirty="0"/>
              <a:t>A strength of the SUSB is that it uses the enterprise definition of a firm (not establishment size or EIN size which can be misleading).</a:t>
            </a:r>
          </a:p>
          <a:p>
            <a:r>
              <a:rPr lang="en-US" dirty="0"/>
              <a:t>But a key limitation in the measurement approach is using information only on the evolution of the size distribution. </a:t>
            </a:r>
          </a:p>
          <a:p>
            <a:r>
              <a:rPr lang="en-US" dirty="0"/>
              <a:t> Inferences about differences in growth by firm size cannot be derived from such information alone.</a:t>
            </a:r>
          </a:p>
        </p:txBody>
      </p:sp>
    </p:spTree>
    <p:extLst>
      <p:ext uri="{BB962C8B-B14F-4D97-AF65-F5344CB8AC3E}">
        <p14:creationId xmlns:p14="http://schemas.microsoft.com/office/powerpoint/2010/main" val="3882573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A9AA5-1BDD-4F28-BCE4-75586CAA6322}"/>
              </a:ext>
            </a:extLst>
          </p:cNvPr>
          <p:cNvSpPr>
            <a:spLocks noGrp="1"/>
          </p:cNvSpPr>
          <p:nvPr>
            <p:ph type="title"/>
          </p:nvPr>
        </p:nvSpPr>
        <p:spPr/>
        <p:txBody>
          <a:bodyPr>
            <a:normAutofit/>
          </a:bodyPr>
          <a:lstStyle/>
          <a:p>
            <a:r>
              <a:rPr lang="en-US" sz="2800" b="1" dirty="0">
                <a:solidFill>
                  <a:srgbClr val="FF0000"/>
                </a:solidFill>
              </a:rPr>
              <a:t>Comment 1</a:t>
            </a:r>
            <a:r>
              <a:rPr lang="en-US" sz="2800" b="1">
                <a:solidFill>
                  <a:srgbClr val="FF0000"/>
                </a:solidFill>
              </a:rPr>
              <a:t>: “</a:t>
            </a:r>
            <a:r>
              <a:rPr lang="en-US" sz="2800" b="1" dirty="0">
                <a:solidFill>
                  <a:srgbClr val="FF0000"/>
                </a:solidFill>
              </a:rPr>
              <a:t>Size Distribution Fallacy”</a:t>
            </a:r>
          </a:p>
        </p:txBody>
      </p:sp>
      <p:sp>
        <p:nvSpPr>
          <p:cNvPr id="3" name="Content Placeholder 2">
            <a:extLst>
              <a:ext uri="{FF2B5EF4-FFF2-40B4-BE49-F238E27FC236}">
                <a16:creationId xmlns:a16="http://schemas.microsoft.com/office/drawing/2014/main" id="{836D92FE-89EE-428E-8B86-67B6E9FE5CE5}"/>
              </a:ext>
            </a:extLst>
          </p:cNvPr>
          <p:cNvSpPr>
            <a:spLocks noGrp="1"/>
          </p:cNvSpPr>
          <p:nvPr>
            <p:ph idx="1"/>
          </p:nvPr>
        </p:nvSpPr>
        <p:spPr/>
        <p:txBody>
          <a:bodyPr>
            <a:normAutofit fontScale="92500" lnSpcReduction="10000"/>
          </a:bodyPr>
          <a:lstStyle/>
          <a:p>
            <a:r>
              <a:rPr lang="en-US" b="1" dirty="0"/>
              <a:t>Firms cross size class boundaries over time</a:t>
            </a:r>
            <a:r>
              <a:rPr lang="en-US" dirty="0"/>
              <a:t>.</a:t>
            </a:r>
          </a:p>
          <a:p>
            <a:r>
              <a:rPr lang="en-US" dirty="0"/>
              <a:t>The increase in the employment or output in the “large” size class from one period to the next may be from large firms becoming larger, large firm births (very rare) or </a:t>
            </a:r>
            <a:r>
              <a:rPr lang="en-US" b="1" dirty="0">
                <a:solidFill>
                  <a:srgbClr val="FF0000"/>
                </a:solidFill>
              </a:rPr>
              <a:t>from small firms becoming large.</a:t>
            </a:r>
            <a:r>
              <a:rPr lang="en-US" b="1" dirty="0"/>
              <a:t>  This implies it is misleading to use growth of employment or output based on changes over time in the activity by size class.  </a:t>
            </a:r>
          </a:p>
          <a:p>
            <a:r>
              <a:rPr lang="en-US" b="1" dirty="0"/>
              <a:t>Instead, tabulations from longitudinal firm-level data must be used. </a:t>
            </a:r>
          </a:p>
          <a:p>
            <a:r>
              <a:rPr lang="en-US" dirty="0"/>
              <a:t>This “size distribution fallacy” is well-known in the measurement and research literature.  See Davis, Haltiwanger and Schuh </a:t>
            </a:r>
            <a:r>
              <a:rPr lang="en-US" i="1" dirty="0"/>
              <a:t>Job Creation and Destruction</a:t>
            </a:r>
            <a:r>
              <a:rPr lang="en-US" dirty="0"/>
              <a:t>, MIT Press, 1996, Chapter 4, Box 4.1) (DHS).  Also, see Birch and MacCracken (1983), and </a:t>
            </a:r>
            <a:r>
              <a:rPr lang="en-US" i="1" dirty="0"/>
              <a:t>Small Business Administration:  State of Small Business</a:t>
            </a:r>
            <a:r>
              <a:rPr lang="en-US" dirty="0"/>
              <a:t> (1983, page 62).  </a:t>
            </a:r>
          </a:p>
        </p:txBody>
      </p:sp>
    </p:spTree>
    <p:extLst>
      <p:ext uri="{BB962C8B-B14F-4D97-AF65-F5344CB8AC3E}">
        <p14:creationId xmlns:p14="http://schemas.microsoft.com/office/powerpoint/2010/main" val="2447482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17297D-F3F1-4174-AB5F-ACAF0931B2E6}"/>
              </a:ext>
            </a:extLst>
          </p:cNvPr>
          <p:cNvSpPr>
            <a:spLocks noGrp="1"/>
          </p:cNvSpPr>
          <p:nvPr>
            <p:ph type="title"/>
          </p:nvPr>
        </p:nvSpPr>
        <p:spPr/>
        <p:txBody>
          <a:bodyPr/>
          <a:lstStyle/>
          <a:p>
            <a:r>
              <a:rPr lang="en-US" dirty="0"/>
              <a:t>Illustration of Size Distribution Fallacy </a:t>
            </a:r>
          </a:p>
        </p:txBody>
      </p:sp>
      <p:graphicFrame>
        <p:nvGraphicFramePr>
          <p:cNvPr id="5" name="Content Placeholder 4">
            <a:extLst>
              <a:ext uri="{FF2B5EF4-FFF2-40B4-BE49-F238E27FC236}">
                <a16:creationId xmlns:a16="http://schemas.microsoft.com/office/drawing/2014/main" id="{DF6BC79F-82BE-4BFF-9CCA-4F34259150E1}"/>
              </a:ext>
            </a:extLst>
          </p:cNvPr>
          <p:cNvGraphicFramePr>
            <a:graphicFrameLocks noGrp="1"/>
          </p:cNvGraphicFramePr>
          <p:nvPr>
            <p:ph idx="1"/>
            <p:extLst>
              <p:ext uri="{D42A27DB-BD31-4B8C-83A1-F6EECF244321}">
                <p14:modId xmlns:p14="http://schemas.microsoft.com/office/powerpoint/2010/main" val="106094257"/>
              </p:ext>
            </p:extLst>
          </p:nvPr>
        </p:nvGraphicFramePr>
        <p:xfrm>
          <a:off x="1028700" y="1634331"/>
          <a:ext cx="8723542" cy="1459932"/>
        </p:xfrm>
        <a:graphic>
          <a:graphicData uri="http://schemas.openxmlformats.org/drawingml/2006/table">
            <a:tbl>
              <a:tblPr>
                <a:tableStyleId>{5C22544A-7EE6-4342-B048-85BDC9FD1C3A}</a:tableStyleId>
              </a:tblPr>
              <a:tblGrid>
                <a:gridCol w="956005">
                  <a:extLst>
                    <a:ext uri="{9D8B030D-6E8A-4147-A177-3AD203B41FA5}">
                      <a16:colId xmlns:a16="http://schemas.microsoft.com/office/drawing/2014/main" val="3565407981"/>
                    </a:ext>
                  </a:extLst>
                </a:gridCol>
                <a:gridCol w="1015755">
                  <a:extLst>
                    <a:ext uri="{9D8B030D-6E8A-4147-A177-3AD203B41FA5}">
                      <a16:colId xmlns:a16="http://schemas.microsoft.com/office/drawing/2014/main" val="3909169942"/>
                    </a:ext>
                  </a:extLst>
                </a:gridCol>
                <a:gridCol w="956005">
                  <a:extLst>
                    <a:ext uri="{9D8B030D-6E8A-4147-A177-3AD203B41FA5}">
                      <a16:colId xmlns:a16="http://schemas.microsoft.com/office/drawing/2014/main" val="2621184994"/>
                    </a:ext>
                  </a:extLst>
                </a:gridCol>
                <a:gridCol w="956005">
                  <a:extLst>
                    <a:ext uri="{9D8B030D-6E8A-4147-A177-3AD203B41FA5}">
                      <a16:colId xmlns:a16="http://schemas.microsoft.com/office/drawing/2014/main" val="4041208310"/>
                    </a:ext>
                  </a:extLst>
                </a:gridCol>
                <a:gridCol w="1822383">
                  <a:extLst>
                    <a:ext uri="{9D8B030D-6E8A-4147-A177-3AD203B41FA5}">
                      <a16:colId xmlns:a16="http://schemas.microsoft.com/office/drawing/2014/main" val="2385442802"/>
                    </a:ext>
                  </a:extLst>
                </a:gridCol>
                <a:gridCol w="1762633">
                  <a:extLst>
                    <a:ext uri="{9D8B030D-6E8A-4147-A177-3AD203B41FA5}">
                      <a16:colId xmlns:a16="http://schemas.microsoft.com/office/drawing/2014/main" val="644227883"/>
                    </a:ext>
                  </a:extLst>
                </a:gridCol>
                <a:gridCol w="1254756">
                  <a:extLst>
                    <a:ext uri="{9D8B030D-6E8A-4147-A177-3AD203B41FA5}">
                      <a16:colId xmlns:a16="http://schemas.microsoft.com/office/drawing/2014/main" val="2300964427"/>
                    </a:ext>
                  </a:extLst>
                </a:gridCol>
              </a:tblGrid>
              <a:tr h="486644">
                <a:tc>
                  <a:txBody>
                    <a:bodyPr/>
                    <a:lstStyle/>
                    <a:p>
                      <a:pPr algn="l" fontAlgn="b"/>
                      <a:endParaRPr lang="en-US" sz="1800" b="0" i="0" u="none" strike="noStrike">
                        <a:solidFill>
                          <a:srgbClr val="000000"/>
                        </a:solidFill>
                        <a:effectLst/>
                        <a:latin typeface="Calibri" panose="020F0502020204030204" pitchFamily="34" charset="0"/>
                      </a:endParaRPr>
                    </a:p>
                  </a:txBody>
                  <a:tcPr marL="3175" marR="3175" marT="3175" marB="0" anchor="b"/>
                </a:tc>
                <a:tc>
                  <a:txBody>
                    <a:bodyPr/>
                    <a:lstStyle/>
                    <a:p>
                      <a:pPr algn="l" fontAlgn="b"/>
                      <a:r>
                        <a:rPr lang="en-US" sz="1800" u="none" strike="noStrike">
                          <a:effectLst/>
                        </a:rPr>
                        <a:t>Firm 1 </a:t>
                      </a:r>
                      <a:endParaRPr lang="en-US" sz="1800" b="0" i="0" u="none" strike="noStrike">
                        <a:solidFill>
                          <a:srgbClr val="000000"/>
                        </a:solidFill>
                        <a:effectLst/>
                        <a:latin typeface="Calibri" panose="020F0502020204030204" pitchFamily="34" charset="0"/>
                      </a:endParaRPr>
                    </a:p>
                  </a:txBody>
                  <a:tcPr marL="3175" marR="3175" marT="3175" marB="0" anchor="b"/>
                </a:tc>
                <a:tc>
                  <a:txBody>
                    <a:bodyPr/>
                    <a:lstStyle/>
                    <a:p>
                      <a:pPr algn="l" fontAlgn="b"/>
                      <a:r>
                        <a:rPr lang="en-US" sz="1800" u="none" strike="noStrike">
                          <a:effectLst/>
                        </a:rPr>
                        <a:t>Firm 2</a:t>
                      </a:r>
                      <a:endParaRPr lang="en-US" sz="1800" b="0" i="0" u="none" strike="noStrike">
                        <a:solidFill>
                          <a:srgbClr val="000000"/>
                        </a:solidFill>
                        <a:effectLst/>
                        <a:latin typeface="Calibri" panose="020F0502020204030204" pitchFamily="34" charset="0"/>
                      </a:endParaRPr>
                    </a:p>
                  </a:txBody>
                  <a:tcPr marL="3175" marR="3175" marT="3175" marB="0" anchor="b"/>
                </a:tc>
                <a:tc>
                  <a:txBody>
                    <a:bodyPr/>
                    <a:lstStyle/>
                    <a:p>
                      <a:pPr algn="l" fontAlgn="b"/>
                      <a:r>
                        <a:rPr lang="en-US" sz="1800" u="none" strike="noStrike">
                          <a:effectLst/>
                        </a:rPr>
                        <a:t>Firm 3</a:t>
                      </a:r>
                      <a:endParaRPr lang="en-US" sz="1800" b="0" i="0" u="none" strike="noStrike">
                        <a:solidFill>
                          <a:srgbClr val="000000"/>
                        </a:solidFill>
                        <a:effectLst/>
                        <a:latin typeface="Calibri" panose="020F0502020204030204" pitchFamily="34" charset="0"/>
                      </a:endParaRPr>
                    </a:p>
                  </a:txBody>
                  <a:tcPr marL="3175" marR="3175" marT="3175" marB="0" anchor="b"/>
                </a:tc>
                <a:tc>
                  <a:txBody>
                    <a:bodyPr/>
                    <a:lstStyle/>
                    <a:p>
                      <a:pPr algn="l" fontAlgn="b"/>
                      <a:r>
                        <a:rPr lang="en-US" sz="1800" u="none" strike="noStrike">
                          <a:effectLst/>
                        </a:rPr>
                        <a:t>Small  (&lt;100)</a:t>
                      </a:r>
                      <a:endParaRPr lang="en-US" sz="1800" b="0" i="0" u="none" strike="noStrike">
                        <a:solidFill>
                          <a:srgbClr val="000000"/>
                        </a:solidFill>
                        <a:effectLst/>
                        <a:latin typeface="Calibri" panose="020F0502020204030204" pitchFamily="34" charset="0"/>
                      </a:endParaRPr>
                    </a:p>
                  </a:txBody>
                  <a:tcPr marL="3175" marR="3175" marT="3175" marB="0" anchor="b"/>
                </a:tc>
                <a:tc>
                  <a:txBody>
                    <a:bodyPr/>
                    <a:lstStyle/>
                    <a:p>
                      <a:pPr algn="l" fontAlgn="b"/>
                      <a:r>
                        <a:rPr lang="en-US" sz="1800" u="none" strike="noStrike">
                          <a:effectLst/>
                        </a:rPr>
                        <a:t>Large (100+)</a:t>
                      </a:r>
                      <a:endParaRPr lang="en-US" sz="1800" b="0" i="0" u="none" strike="noStrike">
                        <a:solidFill>
                          <a:srgbClr val="000000"/>
                        </a:solidFill>
                        <a:effectLst/>
                        <a:latin typeface="Calibri" panose="020F0502020204030204" pitchFamily="34" charset="0"/>
                      </a:endParaRPr>
                    </a:p>
                  </a:txBody>
                  <a:tcPr marL="3175" marR="3175" marT="3175" marB="0" anchor="b"/>
                </a:tc>
                <a:tc>
                  <a:txBody>
                    <a:bodyPr/>
                    <a:lstStyle/>
                    <a:p>
                      <a:pPr algn="l" fontAlgn="b"/>
                      <a:r>
                        <a:rPr lang="en-US" sz="1800" u="none" strike="noStrike">
                          <a:effectLst/>
                        </a:rPr>
                        <a:t>All Firms</a:t>
                      </a:r>
                      <a:endParaRPr lang="en-US" sz="1800" b="0" i="0" u="none" strike="noStrike">
                        <a:solidFill>
                          <a:srgbClr val="000000"/>
                        </a:solidFill>
                        <a:effectLst/>
                        <a:latin typeface="Calibri" panose="020F0502020204030204" pitchFamily="34" charset="0"/>
                      </a:endParaRPr>
                    </a:p>
                  </a:txBody>
                  <a:tcPr marL="3175" marR="3175" marT="3175" marB="0" anchor="b"/>
                </a:tc>
                <a:extLst>
                  <a:ext uri="{0D108BD9-81ED-4DB2-BD59-A6C34878D82A}">
                    <a16:rowId xmlns:a16="http://schemas.microsoft.com/office/drawing/2014/main" val="833135158"/>
                  </a:ext>
                </a:extLst>
              </a:tr>
              <a:tr h="486644">
                <a:tc>
                  <a:txBody>
                    <a:bodyPr/>
                    <a:lstStyle/>
                    <a:p>
                      <a:pPr algn="l" fontAlgn="b"/>
                      <a:r>
                        <a:rPr lang="en-US" sz="1800" u="none" strike="noStrike">
                          <a:effectLst/>
                        </a:rPr>
                        <a:t>Year 1</a:t>
                      </a:r>
                      <a:endParaRPr lang="en-US" sz="1800" b="0" i="0" u="none" strike="noStrike">
                        <a:solidFill>
                          <a:srgbClr val="000000"/>
                        </a:solidFill>
                        <a:effectLst/>
                        <a:latin typeface="Calibri" panose="020F0502020204030204" pitchFamily="34" charset="0"/>
                      </a:endParaRPr>
                    </a:p>
                  </a:txBody>
                  <a:tcPr marL="3175" marR="3175" marT="3175" marB="0" anchor="b"/>
                </a:tc>
                <a:tc>
                  <a:txBody>
                    <a:bodyPr/>
                    <a:lstStyle/>
                    <a:p>
                      <a:pPr algn="r" fontAlgn="b"/>
                      <a:r>
                        <a:rPr lang="en-US" sz="1800" u="none" strike="noStrike">
                          <a:effectLst/>
                        </a:rPr>
                        <a:t>50</a:t>
                      </a:r>
                      <a:endParaRPr lang="en-US" sz="1800" b="0" i="0" u="none" strike="noStrike">
                        <a:solidFill>
                          <a:srgbClr val="000000"/>
                        </a:solidFill>
                        <a:effectLst/>
                        <a:latin typeface="Calibri" panose="020F0502020204030204" pitchFamily="34" charset="0"/>
                      </a:endParaRPr>
                    </a:p>
                  </a:txBody>
                  <a:tcPr marL="3175" marR="3175" marT="3175" marB="0" anchor="b"/>
                </a:tc>
                <a:tc>
                  <a:txBody>
                    <a:bodyPr/>
                    <a:lstStyle/>
                    <a:p>
                      <a:pPr algn="r" fontAlgn="b"/>
                      <a:r>
                        <a:rPr lang="en-US" sz="1800" u="none" strike="noStrike">
                          <a:effectLst/>
                        </a:rPr>
                        <a:t>500</a:t>
                      </a:r>
                      <a:endParaRPr lang="en-US" sz="1800" b="0" i="0" u="none" strike="noStrike">
                        <a:solidFill>
                          <a:srgbClr val="000000"/>
                        </a:solidFill>
                        <a:effectLst/>
                        <a:latin typeface="Calibri" panose="020F0502020204030204" pitchFamily="34" charset="0"/>
                      </a:endParaRPr>
                    </a:p>
                  </a:txBody>
                  <a:tcPr marL="3175" marR="3175" marT="3175" marB="0" anchor="b"/>
                </a:tc>
                <a:tc>
                  <a:txBody>
                    <a:bodyPr/>
                    <a:lstStyle/>
                    <a:p>
                      <a:pPr algn="r" fontAlgn="b"/>
                      <a:r>
                        <a:rPr lang="en-US" sz="1800" u="none" strike="noStrike">
                          <a:effectLst/>
                        </a:rPr>
                        <a:t>150</a:t>
                      </a:r>
                      <a:endParaRPr lang="en-US" sz="1800" b="0" i="0" u="none" strike="noStrike">
                        <a:solidFill>
                          <a:srgbClr val="000000"/>
                        </a:solidFill>
                        <a:effectLst/>
                        <a:latin typeface="Calibri" panose="020F0502020204030204" pitchFamily="34" charset="0"/>
                      </a:endParaRPr>
                    </a:p>
                  </a:txBody>
                  <a:tcPr marL="3175" marR="3175" marT="3175" marB="0" anchor="b"/>
                </a:tc>
                <a:tc>
                  <a:txBody>
                    <a:bodyPr/>
                    <a:lstStyle/>
                    <a:p>
                      <a:pPr algn="r" fontAlgn="b"/>
                      <a:r>
                        <a:rPr lang="en-US" sz="1800" u="none" strike="noStrike">
                          <a:effectLst/>
                        </a:rPr>
                        <a:t>50</a:t>
                      </a:r>
                      <a:endParaRPr lang="en-US" sz="1800" b="0" i="0" u="none" strike="noStrike">
                        <a:solidFill>
                          <a:srgbClr val="000000"/>
                        </a:solidFill>
                        <a:effectLst/>
                        <a:latin typeface="Calibri" panose="020F0502020204030204" pitchFamily="34" charset="0"/>
                      </a:endParaRPr>
                    </a:p>
                  </a:txBody>
                  <a:tcPr marL="3175" marR="3175" marT="3175" marB="0" anchor="b"/>
                </a:tc>
                <a:tc>
                  <a:txBody>
                    <a:bodyPr/>
                    <a:lstStyle/>
                    <a:p>
                      <a:pPr algn="r" fontAlgn="b"/>
                      <a:r>
                        <a:rPr lang="en-US" sz="1800" u="none" strike="noStrike">
                          <a:effectLst/>
                        </a:rPr>
                        <a:t>650</a:t>
                      </a:r>
                      <a:endParaRPr lang="en-US" sz="1800" b="0" i="0" u="none" strike="noStrike">
                        <a:solidFill>
                          <a:srgbClr val="000000"/>
                        </a:solidFill>
                        <a:effectLst/>
                        <a:latin typeface="Calibri" panose="020F0502020204030204" pitchFamily="34" charset="0"/>
                      </a:endParaRPr>
                    </a:p>
                  </a:txBody>
                  <a:tcPr marL="3175" marR="3175" marT="3175" marB="0" anchor="b"/>
                </a:tc>
                <a:tc>
                  <a:txBody>
                    <a:bodyPr/>
                    <a:lstStyle/>
                    <a:p>
                      <a:pPr algn="r" fontAlgn="b"/>
                      <a:r>
                        <a:rPr lang="en-US" sz="1800" u="none" strike="noStrike">
                          <a:effectLst/>
                        </a:rPr>
                        <a:t>700</a:t>
                      </a:r>
                      <a:endParaRPr lang="en-US" sz="1800" b="0" i="0" u="none" strike="noStrike">
                        <a:solidFill>
                          <a:srgbClr val="000000"/>
                        </a:solidFill>
                        <a:effectLst/>
                        <a:latin typeface="Calibri" panose="020F0502020204030204" pitchFamily="34" charset="0"/>
                      </a:endParaRPr>
                    </a:p>
                  </a:txBody>
                  <a:tcPr marL="3175" marR="3175" marT="3175" marB="0" anchor="b"/>
                </a:tc>
                <a:extLst>
                  <a:ext uri="{0D108BD9-81ED-4DB2-BD59-A6C34878D82A}">
                    <a16:rowId xmlns:a16="http://schemas.microsoft.com/office/drawing/2014/main" val="2733668905"/>
                  </a:ext>
                </a:extLst>
              </a:tr>
              <a:tr h="486644">
                <a:tc>
                  <a:txBody>
                    <a:bodyPr/>
                    <a:lstStyle/>
                    <a:p>
                      <a:pPr algn="l" fontAlgn="b"/>
                      <a:r>
                        <a:rPr lang="en-US" sz="1800" u="none" strike="noStrike">
                          <a:effectLst/>
                        </a:rPr>
                        <a:t>Year 2</a:t>
                      </a:r>
                      <a:endParaRPr lang="en-US" sz="1800" b="0" i="0" u="none" strike="noStrike">
                        <a:solidFill>
                          <a:srgbClr val="000000"/>
                        </a:solidFill>
                        <a:effectLst/>
                        <a:latin typeface="Calibri" panose="020F0502020204030204" pitchFamily="34" charset="0"/>
                      </a:endParaRPr>
                    </a:p>
                  </a:txBody>
                  <a:tcPr marL="3175" marR="3175" marT="3175" marB="0" anchor="b"/>
                </a:tc>
                <a:tc>
                  <a:txBody>
                    <a:bodyPr/>
                    <a:lstStyle/>
                    <a:p>
                      <a:pPr algn="r" fontAlgn="b"/>
                      <a:r>
                        <a:rPr lang="en-US" sz="1800" u="none" strike="noStrike">
                          <a:effectLst/>
                        </a:rPr>
                        <a:t>150</a:t>
                      </a:r>
                      <a:endParaRPr lang="en-US" sz="1800" b="0" i="0" u="none" strike="noStrike">
                        <a:solidFill>
                          <a:srgbClr val="000000"/>
                        </a:solidFill>
                        <a:effectLst/>
                        <a:latin typeface="Calibri" panose="020F0502020204030204" pitchFamily="34" charset="0"/>
                      </a:endParaRPr>
                    </a:p>
                  </a:txBody>
                  <a:tcPr marL="3175" marR="3175" marT="3175" marB="0" anchor="b"/>
                </a:tc>
                <a:tc>
                  <a:txBody>
                    <a:bodyPr/>
                    <a:lstStyle/>
                    <a:p>
                      <a:pPr algn="r" fontAlgn="b"/>
                      <a:r>
                        <a:rPr lang="en-US" sz="1800" u="none" strike="noStrike">
                          <a:effectLst/>
                        </a:rPr>
                        <a:t>600</a:t>
                      </a:r>
                      <a:endParaRPr lang="en-US" sz="1800" b="0" i="0" u="none" strike="noStrike">
                        <a:solidFill>
                          <a:srgbClr val="000000"/>
                        </a:solidFill>
                        <a:effectLst/>
                        <a:latin typeface="Calibri" panose="020F0502020204030204" pitchFamily="34" charset="0"/>
                      </a:endParaRPr>
                    </a:p>
                  </a:txBody>
                  <a:tcPr marL="3175" marR="3175" marT="3175" marB="0" anchor="b"/>
                </a:tc>
                <a:tc>
                  <a:txBody>
                    <a:bodyPr/>
                    <a:lstStyle/>
                    <a:p>
                      <a:pPr algn="r" fontAlgn="b"/>
                      <a:r>
                        <a:rPr lang="en-US" sz="1800" u="none" strike="noStrike">
                          <a:effectLst/>
                        </a:rPr>
                        <a:t>75</a:t>
                      </a:r>
                      <a:endParaRPr lang="en-US" sz="1800" b="0" i="0" u="none" strike="noStrike">
                        <a:solidFill>
                          <a:srgbClr val="000000"/>
                        </a:solidFill>
                        <a:effectLst/>
                        <a:latin typeface="Calibri" panose="020F0502020204030204" pitchFamily="34" charset="0"/>
                      </a:endParaRPr>
                    </a:p>
                  </a:txBody>
                  <a:tcPr marL="3175" marR="3175" marT="3175" marB="0" anchor="b"/>
                </a:tc>
                <a:tc>
                  <a:txBody>
                    <a:bodyPr/>
                    <a:lstStyle/>
                    <a:p>
                      <a:pPr algn="r" fontAlgn="b"/>
                      <a:r>
                        <a:rPr lang="en-US" sz="1800" u="none" strike="noStrike">
                          <a:effectLst/>
                        </a:rPr>
                        <a:t>75</a:t>
                      </a:r>
                      <a:endParaRPr lang="en-US" sz="1800" b="0" i="0" u="none" strike="noStrike">
                        <a:solidFill>
                          <a:srgbClr val="000000"/>
                        </a:solidFill>
                        <a:effectLst/>
                        <a:latin typeface="Calibri" panose="020F0502020204030204" pitchFamily="34" charset="0"/>
                      </a:endParaRPr>
                    </a:p>
                  </a:txBody>
                  <a:tcPr marL="3175" marR="3175" marT="3175" marB="0" anchor="b"/>
                </a:tc>
                <a:tc>
                  <a:txBody>
                    <a:bodyPr/>
                    <a:lstStyle/>
                    <a:p>
                      <a:pPr algn="r" fontAlgn="b"/>
                      <a:r>
                        <a:rPr lang="en-US" sz="1800" u="none" strike="noStrike">
                          <a:effectLst/>
                        </a:rPr>
                        <a:t>750</a:t>
                      </a:r>
                      <a:endParaRPr lang="en-US" sz="1800" b="0" i="0" u="none" strike="noStrike">
                        <a:solidFill>
                          <a:srgbClr val="000000"/>
                        </a:solidFill>
                        <a:effectLst/>
                        <a:latin typeface="Calibri" panose="020F0502020204030204" pitchFamily="34" charset="0"/>
                      </a:endParaRPr>
                    </a:p>
                  </a:txBody>
                  <a:tcPr marL="3175" marR="3175" marT="3175" marB="0" anchor="b"/>
                </a:tc>
                <a:tc>
                  <a:txBody>
                    <a:bodyPr/>
                    <a:lstStyle/>
                    <a:p>
                      <a:pPr algn="r" fontAlgn="b"/>
                      <a:r>
                        <a:rPr lang="en-US" sz="1800" u="none" strike="noStrike" dirty="0">
                          <a:effectLst/>
                        </a:rPr>
                        <a:t>825</a:t>
                      </a:r>
                      <a:endParaRPr lang="en-US" sz="1800" b="0" i="0" u="none" strike="noStrike" dirty="0">
                        <a:solidFill>
                          <a:srgbClr val="000000"/>
                        </a:solidFill>
                        <a:effectLst/>
                        <a:latin typeface="Calibri" panose="020F0502020204030204" pitchFamily="34" charset="0"/>
                      </a:endParaRPr>
                    </a:p>
                  </a:txBody>
                  <a:tcPr marL="3175" marR="3175" marT="3175" marB="0" anchor="b"/>
                </a:tc>
                <a:extLst>
                  <a:ext uri="{0D108BD9-81ED-4DB2-BD59-A6C34878D82A}">
                    <a16:rowId xmlns:a16="http://schemas.microsoft.com/office/drawing/2014/main" val="1008894398"/>
                  </a:ext>
                </a:extLst>
              </a:tr>
            </a:tbl>
          </a:graphicData>
        </a:graphic>
      </p:graphicFrame>
      <p:sp>
        <p:nvSpPr>
          <p:cNvPr id="6" name="TextBox 5">
            <a:extLst>
              <a:ext uri="{FF2B5EF4-FFF2-40B4-BE49-F238E27FC236}">
                <a16:creationId xmlns:a16="http://schemas.microsoft.com/office/drawing/2014/main" id="{CD0017B4-D673-432F-811E-04F50E44D37C}"/>
              </a:ext>
            </a:extLst>
          </p:cNvPr>
          <p:cNvSpPr txBox="1"/>
          <p:nvPr/>
        </p:nvSpPr>
        <p:spPr>
          <a:xfrm>
            <a:off x="1171575" y="3649436"/>
            <a:ext cx="10715882" cy="2862322"/>
          </a:xfrm>
          <a:prstGeom prst="rect">
            <a:avLst/>
          </a:prstGeom>
          <a:noFill/>
        </p:spPr>
        <p:txBody>
          <a:bodyPr wrap="none" rtlCol="0">
            <a:spAutoFit/>
          </a:bodyPr>
          <a:lstStyle/>
          <a:p>
            <a:pPr marL="285750" indent="-285750">
              <a:buFont typeface="Arial" panose="020B0604020202020204" pitchFamily="34" charset="0"/>
              <a:buChar char="•"/>
            </a:pPr>
            <a:r>
              <a:rPr lang="en-US" dirty="0"/>
              <a:t>In this example, net employment increases by 125 from Year 1 to Year 2.  </a:t>
            </a:r>
          </a:p>
          <a:p>
            <a:pPr marL="742950" lvl="1" indent="-285750">
              <a:buFont typeface="Arial" panose="020B0604020202020204" pitchFamily="34" charset="0"/>
              <a:buChar char="•"/>
            </a:pPr>
            <a:r>
              <a:rPr lang="en-US" dirty="0"/>
              <a:t>Using the changes in the aggregate size distribution, the large firm size class accounts for 80% of change.</a:t>
            </a:r>
          </a:p>
          <a:p>
            <a:pPr marL="742950" lvl="1" indent="-285750">
              <a:buFont typeface="Arial" panose="020B0604020202020204" pitchFamily="34" charset="0"/>
              <a:buChar char="•"/>
            </a:pPr>
            <a:r>
              <a:rPr lang="en-US" dirty="0"/>
              <a:t>However this is misleading since most of the growth arises from Firm 1 (a small firm in Year 1) growing </a:t>
            </a:r>
          </a:p>
          <a:p>
            <a:pPr lvl="1"/>
            <a:r>
              <a:rPr lang="en-US" dirty="0"/>
              <a:t>substantially and becoming a large firm in Year 2.  Using the longitudinal data,  80% of net growth in</a:t>
            </a:r>
          </a:p>
          <a:p>
            <a:pPr lvl="1"/>
            <a:r>
              <a:rPr lang="en-US" dirty="0"/>
              <a:t>employment is accounted for by small firms.</a:t>
            </a:r>
          </a:p>
          <a:p>
            <a:pPr marL="285750" indent="-285750">
              <a:buFont typeface="Arial" panose="020B0604020202020204" pitchFamily="34" charset="0"/>
              <a:buChar char="•"/>
            </a:pPr>
            <a:r>
              <a:rPr lang="en-US" dirty="0"/>
              <a:t>Key to overcoming this limitation is to use tabulations from  longitudinal firm-level data.  </a:t>
            </a:r>
          </a:p>
          <a:p>
            <a:pPr marL="285750" indent="-285750">
              <a:buFont typeface="Arial" panose="020B0604020202020204" pitchFamily="34" charset="0"/>
              <a:buChar char="•"/>
            </a:pPr>
            <a:r>
              <a:rPr lang="en-US" dirty="0"/>
              <a:t>Relevant source data in the public domain:  Business Information Tracking Series (BITS), </a:t>
            </a:r>
          </a:p>
          <a:p>
            <a:r>
              <a:rPr lang="en-US" dirty="0"/>
              <a:t>Business Dynamic Statistics (BDS) and Business Economic Dynamics (BED).  BITS and BDS are from Census while</a:t>
            </a:r>
          </a:p>
          <a:p>
            <a:r>
              <a:rPr lang="en-US" dirty="0"/>
              <a:t>BED is from BLS. </a:t>
            </a:r>
            <a:r>
              <a:rPr lang="en-US" b="1" dirty="0"/>
              <a:t>This satellite account should draw on these resources and collaborate with Census and BLS.</a:t>
            </a:r>
          </a:p>
          <a:p>
            <a:r>
              <a:rPr lang="en-US" b="1" dirty="0"/>
              <a:t>BITS is closely connected to SUSB and recently BITS and BDS have become an integrated product.</a:t>
            </a:r>
          </a:p>
        </p:txBody>
      </p:sp>
    </p:spTree>
    <p:extLst>
      <p:ext uri="{BB962C8B-B14F-4D97-AF65-F5344CB8AC3E}">
        <p14:creationId xmlns:p14="http://schemas.microsoft.com/office/powerpoint/2010/main" val="2576848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F4E41-9BCB-4A55-BD4D-AB17E0DF71D9}"/>
              </a:ext>
            </a:extLst>
          </p:cNvPr>
          <p:cNvSpPr>
            <a:spLocks noGrp="1"/>
          </p:cNvSpPr>
          <p:nvPr>
            <p:ph type="title" idx="4294967295"/>
          </p:nvPr>
        </p:nvSpPr>
        <p:spPr>
          <a:xfrm>
            <a:off x="273503" y="123357"/>
            <a:ext cx="10515600" cy="1325563"/>
          </a:xfrm>
        </p:spPr>
        <p:txBody>
          <a:bodyPr>
            <a:normAutofit/>
          </a:bodyPr>
          <a:lstStyle/>
          <a:p>
            <a:r>
              <a:rPr lang="en-US" sz="3600" b="1" dirty="0"/>
              <a:t>Size Distribution Fallacy Critically Important in Practice</a:t>
            </a:r>
          </a:p>
        </p:txBody>
      </p:sp>
      <p:graphicFrame>
        <p:nvGraphicFramePr>
          <p:cNvPr id="7" name="Chart 6">
            <a:extLst>
              <a:ext uri="{FF2B5EF4-FFF2-40B4-BE49-F238E27FC236}">
                <a16:creationId xmlns:a16="http://schemas.microsoft.com/office/drawing/2014/main" id="{E94156BE-BC3A-4330-8B3B-1E4ADFB4F3C7}"/>
              </a:ext>
            </a:extLst>
          </p:cNvPr>
          <p:cNvGraphicFramePr>
            <a:graphicFrameLocks/>
          </p:cNvGraphicFramePr>
          <p:nvPr>
            <p:extLst>
              <p:ext uri="{D42A27DB-BD31-4B8C-83A1-F6EECF244321}">
                <p14:modId xmlns:p14="http://schemas.microsoft.com/office/powerpoint/2010/main" val="128438138"/>
              </p:ext>
            </p:extLst>
          </p:nvPr>
        </p:nvGraphicFramePr>
        <p:xfrm>
          <a:off x="1093153" y="1645778"/>
          <a:ext cx="7104289" cy="413521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60659A89-6164-4A8C-B5D5-D0004DD96C5B}"/>
              </a:ext>
            </a:extLst>
          </p:cNvPr>
          <p:cNvSpPr txBox="1"/>
          <p:nvPr/>
        </p:nvSpPr>
        <p:spPr>
          <a:xfrm>
            <a:off x="8792936" y="1192893"/>
            <a:ext cx="3560590" cy="5078313"/>
          </a:xfrm>
          <a:prstGeom prst="rect">
            <a:avLst/>
          </a:prstGeom>
          <a:noFill/>
        </p:spPr>
        <p:txBody>
          <a:bodyPr wrap="none" rtlCol="0">
            <a:spAutoFit/>
          </a:bodyPr>
          <a:lstStyle/>
          <a:p>
            <a:r>
              <a:rPr lang="en-US" dirty="0"/>
              <a:t>Using tabulations from longitudinal</a:t>
            </a:r>
          </a:p>
          <a:p>
            <a:r>
              <a:rPr lang="en-US" dirty="0"/>
              <a:t>firm-level data (BDS):</a:t>
            </a:r>
          </a:p>
          <a:p>
            <a:r>
              <a:rPr lang="en-US" dirty="0"/>
              <a:t>Small businesses account</a:t>
            </a:r>
          </a:p>
          <a:p>
            <a:r>
              <a:rPr lang="en-US" dirty="0"/>
              <a:t>For 87% of average annual</a:t>
            </a:r>
          </a:p>
          <a:p>
            <a:r>
              <a:rPr lang="en-US" dirty="0"/>
              <a:t>net employment growth</a:t>
            </a:r>
          </a:p>
          <a:p>
            <a:r>
              <a:rPr lang="en-US" dirty="0"/>
              <a:t> from 1992-2018.</a:t>
            </a:r>
          </a:p>
          <a:p>
            <a:endParaRPr lang="en-US" dirty="0"/>
          </a:p>
          <a:p>
            <a:r>
              <a:rPr lang="en-US" dirty="0"/>
              <a:t>Under BEA method using changing</a:t>
            </a:r>
          </a:p>
          <a:p>
            <a:r>
              <a:rPr lang="en-US" dirty="0"/>
              <a:t>Size distribution, Small businesses</a:t>
            </a:r>
          </a:p>
          <a:p>
            <a:r>
              <a:rPr lang="en-US" dirty="0"/>
              <a:t>Account for 19% of growth</a:t>
            </a:r>
          </a:p>
          <a:p>
            <a:r>
              <a:rPr lang="en-US" dirty="0"/>
              <a:t>In employment.</a:t>
            </a:r>
          </a:p>
          <a:p>
            <a:endParaRPr lang="en-US" dirty="0"/>
          </a:p>
          <a:p>
            <a:r>
              <a:rPr lang="en-US" dirty="0"/>
              <a:t>Share of employment at small </a:t>
            </a:r>
          </a:p>
          <a:p>
            <a:r>
              <a:rPr lang="en-US" dirty="0"/>
              <a:t>Businesses declined from 40% </a:t>
            </a:r>
          </a:p>
          <a:p>
            <a:r>
              <a:rPr lang="en-US" dirty="0"/>
              <a:t>To 33% from 1992 to 2018.</a:t>
            </a:r>
          </a:p>
          <a:p>
            <a:r>
              <a:rPr lang="en-US" dirty="0"/>
              <a:t>This reflects many forces but not</a:t>
            </a:r>
          </a:p>
          <a:p>
            <a:r>
              <a:rPr lang="en-US" dirty="0"/>
              <a:t>large businesses growing faster</a:t>
            </a:r>
          </a:p>
          <a:p>
            <a:r>
              <a:rPr lang="en-US" dirty="0"/>
              <a:t>than small businesses. </a:t>
            </a:r>
          </a:p>
        </p:txBody>
      </p:sp>
      <p:sp>
        <p:nvSpPr>
          <p:cNvPr id="10" name="TextBox 9">
            <a:extLst>
              <a:ext uri="{FF2B5EF4-FFF2-40B4-BE49-F238E27FC236}">
                <a16:creationId xmlns:a16="http://schemas.microsoft.com/office/drawing/2014/main" id="{C095C46E-2BA6-4E82-BAF6-3B102C9ADAE0}"/>
              </a:ext>
            </a:extLst>
          </p:cNvPr>
          <p:cNvSpPr txBox="1"/>
          <p:nvPr/>
        </p:nvSpPr>
        <p:spPr>
          <a:xfrm>
            <a:off x="0" y="6468064"/>
            <a:ext cx="11299312" cy="338554"/>
          </a:xfrm>
          <a:prstGeom prst="rect">
            <a:avLst/>
          </a:prstGeom>
          <a:noFill/>
        </p:spPr>
        <p:txBody>
          <a:bodyPr wrap="none" rtlCol="0">
            <a:spAutoFit/>
          </a:bodyPr>
          <a:lstStyle/>
          <a:p>
            <a:r>
              <a:rPr lang="en-US" sz="1600" dirty="0"/>
              <a:t>Source:  U.S. Census Bureau, Business Dynamic Statistics. https://www.census.gov/data/tables/time-series/econ/bds/bds-tables.html </a:t>
            </a:r>
          </a:p>
        </p:txBody>
      </p:sp>
      <p:sp>
        <p:nvSpPr>
          <p:cNvPr id="3" name="TextBox 2">
            <a:extLst>
              <a:ext uri="{FF2B5EF4-FFF2-40B4-BE49-F238E27FC236}">
                <a16:creationId xmlns:a16="http://schemas.microsoft.com/office/drawing/2014/main" id="{22CA3FDE-77A5-423E-BDCA-CA306ADA1050}"/>
              </a:ext>
            </a:extLst>
          </p:cNvPr>
          <p:cNvSpPr txBox="1"/>
          <p:nvPr/>
        </p:nvSpPr>
        <p:spPr>
          <a:xfrm>
            <a:off x="2358773" y="5826154"/>
            <a:ext cx="6010876" cy="369332"/>
          </a:xfrm>
          <a:prstGeom prst="rect">
            <a:avLst/>
          </a:prstGeom>
          <a:noFill/>
        </p:spPr>
        <p:txBody>
          <a:bodyPr wrap="none" rtlCol="0">
            <a:spAutoFit/>
          </a:bodyPr>
          <a:lstStyle/>
          <a:p>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Small&lt;100, Large 100+.  Using initial size (t-1) for longitudinal</a:t>
            </a:r>
            <a:endParaRPr lang="en-US" dirty="0"/>
          </a:p>
        </p:txBody>
      </p:sp>
      <p:sp>
        <p:nvSpPr>
          <p:cNvPr id="5" name="TextBox 4">
            <a:extLst>
              <a:ext uri="{FF2B5EF4-FFF2-40B4-BE49-F238E27FC236}">
                <a16:creationId xmlns:a16="http://schemas.microsoft.com/office/drawing/2014/main" id="{F50E0D41-AE74-4CBA-9710-7E74089DFB8C}"/>
              </a:ext>
            </a:extLst>
          </p:cNvPr>
          <p:cNvSpPr txBox="1"/>
          <p:nvPr/>
        </p:nvSpPr>
        <p:spPr>
          <a:xfrm>
            <a:off x="497657" y="6147109"/>
            <a:ext cx="5340308" cy="369332"/>
          </a:xfrm>
          <a:prstGeom prst="rect">
            <a:avLst/>
          </a:prstGeom>
          <a:noFill/>
        </p:spPr>
        <p:txBody>
          <a:bodyPr wrap="none" rtlCol="0">
            <a:spAutoFit/>
          </a:bodyPr>
          <a:lstStyle/>
          <a:p>
            <a:r>
              <a:rPr lang="en-US" dirty="0"/>
              <a:t>These inferences robust to using different size cutoffs.  </a:t>
            </a:r>
          </a:p>
        </p:txBody>
      </p:sp>
    </p:spTree>
    <p:extLst>
      <p:ext uri="{BB962C8B-B14F-4D97-AF65-F5344CB8AC3E}">
        <p14:creationId xmlns:p14="http://schemas.microsoft.com/office/powerpoint/2010/main" val="2832764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29FA50-51D5-440B-BA48-FB33D7F88F82}"/>
              </a:ext>
            </a:extLst>
          </p:cNvPr>
          <p:cNvSpPr>
            <a:spLocks noGrp="1"/>
          </p:cNvSpPr>
          <p:nvPr>
            <p:ph type="title"/>
          </p:nvPr>
        </p:nvSpPr>
        <p:spPr/>
        <p:txBody>
          <a:bodyPr>
            <a:normAutofit/>
          </a:bodyPr>
          <a:lstStyle/>
          <a:p>
            <a:r>
              <a:rPr lang="en-US" sz="3600" b="1" dirty="0"/>
              <a:t>Analogous inferences in computing net growth rates</a:t>
            </a:r>
          </a:p>
        </p:txBody>
      </p:sp>
      <p:graphicFrame>
        <p:nvGraphicFramePr>
          <p:cNvPr id="5" name="Content Placeholder 4">
            <a:extLst>
              <a:ext uri="{FF2B5EF4-FFF2-40B4-BE49-F238E27FC236}">
                <a16:creationId xmlns:a16="http://schemas.microsoft.com/office/drawing/2014/main" id="{C5B24E45-546E-4A91-ACA2-4CDBE56663F9}"/>
              </a:ext>
            </a:extLst>
          </p:cNvPr>
          <p:cNvGraphicFramePr>
            <a:graphicFrameLocks noGrp="1"/>
          </p:cNvGraphicFramePr>
          <p:nvPr>
            <p:ph idx="1"/>
            <p:extLst>
              <p:ext uri="{D42A27DB-BD31-4B8C-83A1-F6EECF244321}">
                <p14:modId xmlns:p14="http://schemas.microsoft.com/office/powerpoint/2010/main" val="4202897565"/>
              </p:ext>
            </p:extLst>
          </p:nvPr>
        </p:nvGraphicFramePr>
        <p:xfrm>
          <a:off x="719818" y="1522639"/>
          <a:ext cx="7444468"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a:extLst>
              <a:ext uri="{FF2B5EF4-FFF2-40B4-BE49-F238E27FC236}">
                <a16:creationId xmlns:a16="http://schemas.microsoft.com/office/drawing/2014/main" id="{CA38F0FE-C30C-428D-ABAB-BFE4FC7485DD}"/>
              </a:ext>
            </a:extLst>
          </p:cNvPr>
          <p:cNvSpPr txBox="1"/>
          <p:nvPr/>
        </p:nvSpPr>
        <p:spPr>
          <a:xfrm>
            <a:off x="838200" y="6388554"/>
            <a:ext cx="5456622" cy="369332"/>
          </a:xfrm>
          <a:prstGeom prst="rect">
            <a:avLst/>
          </a:prstGeom>
          <a:noFill/>
        </p:spPr>
        <p:txBody>
          <a:bodyPr wrap="none" rtlCol="0">
            <a:spAutoFit/>
          </a:bodyPr>
          <a:lstStyle/>
          <a:p>
            <a:r>
              <a:rPr lang="en-US" dirty="0"/>
              <a:t>Source:  U.S. Census Bureau, Business Dynamic Statistics </a:t>
            </a:r>
          </a:p>
        </p:txBody>
      </p:sp>
      <p:sp>
        <p:nvSpPr>
          <p:cNvPr id="7" name="TextBox 6">
            <a:extLst>
              <a:ext uri="{FF2B5EF4-FFF2-40B4-BE49-F238E27FC236}">
                <a16:creationId xmlns:a16="http://schemas.microsoft.com/office/drawing/2014/main" id="{81ABEC49-259F-431E-9DA6-2AB8ADF36C7B}"/>
              </a:ext>
            </a:extLst>
          </p:cNvPr>
          <p:cNvSpPr txBox="1"/>
          <p:nvPr/>
        </p:nvSpPr>
        <p:spPr>
          <a:xfrm>
            <a:off x="8682718" y="1522639"/>
            <a:ext cx="3616567" cy="5078313"/>
          </a:xfrm>
          <a:prstGeom prst="rect">
            <a:avLst/>
          </a:prstGeom>
          <a:noFill/>
        </p:spPr>
        <p:txBody>
          <a:bodyPr wrap="none" rtlCol="0">
            <a:spAutoFit/>
          </a:bodyPr>
          <a:lstStyle/>
          <a:p>
            <a:r>
              <a:rPr lang="en-US" dirty="0"/>
              <a:t>For small firms in t-1, </a:t>
            </a:r>
          </a:p>
          <a:p>
            <a:r>
              <a:rPr lang="en-US" dirty="0"/>
              <a:t>average annual (employment </a:t>
            </a:r>
          </a:p>
          <a:p>
            <a:r>
              <a:rPr lang="en-US" dirty="0"/>
              <a:t>weighted) longitudinally consistent</a:t>
            </a:r>
          </a:p>
          <a:p>
            <a:r>
              <a:rPr lang="en-US" dirty="0"/>
              <a:t>net employment growth rate is </a:t>
            </a:r>
          </a:p>
          <a:p>
            <a:r>
              <a:rPr lang="en-US" dirty="0"/>
              <a:t>about 3 percent.</a:t>
            </a:r>
          </a:p>
          <a:p>
            <a:endParaRPr lang="en-US" dirty="0"/>
          </a:p>
          <a:p>
            <a:r>
              <a:rPr lang="en-US" dirty="0"/>
              <a:t>For large firms in t-1, average annual</a:t>
            </a:r>
          </a:p>
          <a:p>
            <a:r>
              <a:rPr lang="en-US" dirty="0"/>
              <a:t>(employment weighted ) </a:t>
            </a:r>
          </a:p>
          <a:p>
            <a:r>
              <a:rPr lang="en-US" dirty="0"/>
              <a:t>longitudinally consistent net</a:t>
            </a:r>
          </a:p>
          <a:p>
            <a:r>
              <a:rPr lang="en-US" dirty="0"/>
              <a:t>employment growth rate is </a:t>
            </a:r>
          </a:p>
          <a:p>
            <a:r>
              <a:rPr lang="en-US" dirty="0"/>
              <a:t>0.26 percent.  </a:t>
            </a:r>
          </a:p>
          <a:p>
            <a:endParaRPr lang="en-US" dirty="0"/>
          </a:p>
          <a:p>
            <a:r>
              <a:rPr lang="en-US" dirty="0"/>
              <a:t>If net growth rate computed from</a:t>
            </a:r>
          </a:p>
          <a:p>
            <a:r>
              <a:rPr lang="en-US" dirty="0"/>
              <a:t>Changes in size distribution at</a:t>
            </a:r>
          </a:p>
          <a:p>
            <a:r>
              <a:rPr lang="en-US" dirty="0"/>
              <a:t>Aggregate level (BEA method)</a:t>
            </a:r>
          </a:p>
          <a:p>
            <a:r>
              <a:rPr lang="en-US" dirty="0"/>
              <a:t>Small = 0.71 percent</a:t>
            </a:r>
          </a:p>
          <a:p>
            <a:r>
              <a:rPr lang="en-US" dirty="0"/>
              <a:t>Large = 1.6 percent </a:t>
            </a:r>
          </a:p>
          <a:p>
            <a:endParaRPr lang="en-US" dirty="0"/>
          </a:p>
        </p:txBody>
      </p:sp>
      <p:sp>
        <p:nvSpPr>
          <p:cNvPr id="8" name="TextBox 7">
            <a:extLst>
              <a:ext uri="{FF2B5EF4-FFF2-40B4-BE49-F238E27FC236}">
                <a16:creationId xmlns:a16="http://schemas.microsoft.com/office/drawing/2014/main" id="{43BFC5D9-50B4-4F9F-B2BD-FD7B9D9F69F4}"/>
              </a:ext>
            </a:extLst>
          </p:cNvPr>
          <p:cNvSpPr txBox="1"/>
          <p:nvPr/>
        </p:nvSpPr>
        <p:spPr>
          <a:xfrm>
            <a:off x="1285170" y="5946599"/>
            <a:ext cx="6010876" cy="369332"/>
          </a:xfrm>
          <a:prstGeom prst="rect">
            <a:avLst/>
          </a:prstGeom>
          <a:noFill/>
        </p:spPr>
        <p:txBody>
          <a:bodyPr wrap="none" rtlCol="0">
            <a:spAutoFit/>
          </a:bodyPr>
          <a:lstStyle/>
          <a:p>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Small&lt;100, Large 100+.  Using initial size (t-1) for longitudinal</a:t>
            </a:r>
            <a:endParaRPr lang="en-US" dirty="0"/>
          </a:p>
        </p:txBody>
      </p:sp>
    </p:spTree>
    <p:extLst>
      <p:ext uri="{BB962C8B-B14F-4D97-AF65-F5344CB8AC3E}">
        <p14:creationId xmlns:p14="http://schemas.microsoft.com/office/powerpoint/2010/main" val="27416379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0FF50-D6C5-423F-8CE0-139197188AC5}"/>
              </a:ext>
            </a:extLst>
          </p:cNvPr>
          <p:cNvSpPr>
            <a:spLocks noGrp="1"/>
          </p:cNvSpPr>
          <p:nvPr>
            <p:ph type="title"/>
          </p:nvPr>
        </p:nvSpPr>
        <p:spPr>
          <a:xfrm>
            <a:off x="297809" y="365125"/>
            <a:ext cx="11055991" cy="1325563"/>
          </a:xfrm>
        </p:spPr>
        <p:txBody>
          <a:bodyPr>
            <a:normAutofit fontScale="90000"/>
          </a:bodyPr>
          <a:lstStyle/>
          <a:p>
            <a:r>
              <a:rPr lang="en-US" sz="3100" b="1" dirty="0">
                <a:solidFill>
                  <a:srgbClr val="FF0000"/>
                </a:solidFill>
              </a:rPr>
              <a:t>Comment 2:  Size is not sufficient…Young (small) businesses are primary net creators of jobs…but startups declining so young (small) share of activity declining </a:t>
            </a:r>
            <a:r>
              <a:rPr lang="en-US" sz="1600" dirty="0"/>
              <a:t>(See, “Who Creates Jobs:  Small vs. Large vs. Young”, Haltiwanger, Jarmin and Miranda, RESTAT, 2013) and “The Role of Entrepreneurship in US Job Creation and Economic Dynamism”, Decker, Haltiwanger, Jarmin and Miranda, Journal of Economic Perspectives, 2014)</a:t>
            </a:r>
          </a:p>
        </p:txBody>
      </p:sp>
      <p:graphicFrame>
        <p:nvGraphicFramePr>
          <p:cNvPr id="7" name="Content Placeholder 6">
            <a:extLst>
              <a:ext uri="{FF2B5EF4-FFF2-40B4-BE49-F238E27FC236}">
                <a16:creationId xmlns:a16="http://schemas.microsoft.com/office/drawing/2014/main" id="{EAB56824-363B-40A4-8C4B-38A69B387124}"/>
              </a:ext>
            </a:extLst>
          </p:cNvPr>
          <p:cNvGraphicFramePr>
            <a:graphicFrameLocks noGrp="1"/>
          </p:cNvGraphicFramePr>
          <p:nvPr>
            <p:ph idx="1"/>
            <p:extLst>
              <p:ext uri="{D42A27DB-BD31-4B8C-83A1-F6EECF244321}">
                <p14:modId xmlns:p14="http://schemas.microsoft.com/office/powerpoint/2010/main" val="1559874034"/>
              </p:ext>
            </p:extLst>
          </p:nvPr>
        </p:nvGraphicFramePr>
        <p:xfrm>
          <a:off x="126546" y="1825625"/>
          <a:ext cx="5808889"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a:extLst>
              <a:ext uri="{FF2B5EF4-FFF2-40B4-BE49-F238E27FC236}">
                <a16:creationId xmlns:a16="http://schemas.microsoft.com/office/drawing/2014/main" id="{1588AACB-6E72-4AD1-BD2E-0E1B187B7213}"/>
              </a:ext>
            </a:extLst>
          </p:cNvPr>
          <p:cNvSpPr txBox="1"/>
          <p:nvPr/>
        </p:nvSpPr>
        <p:spPr>
          <a:xfrm>
            <a:off x="838200" y="6376307"/>
            <a:ext cx="4863832" cy="338554"/>
          </a:xfrm>
          <a:prstGeom prst="rect">
            <a:avLst/>
          </a:prstGeom>
          <a:noFill/>
        </p:spPr>
        <p:txBody>
          <a:bodyPr wrap="none" rtlCol="0">
            <a:spAutoFit/>
          </a:bodyPr>
          <a:lstStyle/>
          <a:p>
            <a:r>
              <a:rPr lang="en-US" sz="1600" dirty="0"/>
              <a:t>Source:  U.S. Census Bureau, Business Dynamic Statistics</a:t>
            </a:r>
          </a:p>
        </p:txBody>
      </p:sp>
      <p:sp>
        <p:nvSpPr>
          <p:cNvPr id="14" name="TextBox 13">
            <a:extLst>
              <a:ext uri="{FF2B5EF4-FFF2-40B4-BE49-F238E27FC236}">
                <a16:creationId xmlns:a16="http://schemas.microsoft.com/office/drawing/2014/main" id="{2A7EE9EC-5FF4-47C5-AD82-C3BBF9CD7FA5}"/>
              </a:ext>
            </a:extLst>
          </p:cNvPr>
          <p:cNvSpPr txBox="1"/>
          <p:nvPr/>
        </p:nvSpPr>
        <p:spPr>
          <a:xfrm>
            <a:off x="6935561" y="6306911"/>
            <a:ext cx="4263988" cy="369332"/>
          </a:xfrm>
          <a:prstGeom prst="rect">
            <a:avLst/>
          </a:prstGeom>
          <a:noFill/>
        </p:spPr>
        <p:txBody>
          <a:bodyPr wrap="none" rtlCol="0">
            <a:spAutoFit/>
          </a:bodyPr>
          <a:lstStyle/>
          <a:p>
            <a:r>
              <a:rPr lang="en-US" dirty="0"/>
              <a:t>Young = Firm Age &lt;=10, Small&lt;100 (t-1 size)</a:t>
            </a:r>
          </a:p>
        </p:txBody>
      </p:sp>
      <p:graphicFrame>
        <p:nvGraphicFramePr>
          <p:cNvPr id="8" name="Chart 7">
            <a:extLst>
              <a:ext uri="{FF2B5EF4-FFF2-40B4-BE49-F238E27FC236}">
                <a16:creationId xmlns:a16="http://schemas.microsoft.com/office/drawing/2014/main" id="{E21DE1EB-2376-483C-BE35-D2784288D34A}"/>
              </a:ext>
            </a:extLst>
          </p:cNvPr>
          <p:cNvGraphicFramePr>
            <a:graphicFrameLocks/>
          </p:cNvGraphicFramePr>
          <p:nvPr>
            <p:extLst>
              <p:ext uri="{D42A27DB-BD31-4B8C-83A1-F6EECF244321}">
                <p14:modId xmlns:p14="http://schemas.microsoft.com/office/powerpoint/2010/main" val="2016307204"/>
              </p:ext>
            </p:extLst>
          </p:nvPr>
        </p:nvGraphicFramePr>
        <p:xfrm>
          <a:off x="6173560" y="1911122"/>
          <a:ext cx="5554435" cy="430189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5403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9D3A7-642E-409F-8265-3470B12030E8}"/>
              </a:ext>
            </a:extLst>
          </p:cNvPr>
          <p:cNvSpPr>
            <a:spLocks noGrp="1"/>
          </p:cNvSpPr>
          <p:nvPr>
            <p:ph type="title"/>
          </p:nvPr>
        </p:nvSpPr>
        <p:spPr>
          <a:xfrm>
            <a:off x="919452" y="303117"/>
            <a:ext cx="10434348" cy="1387572"/>
          </a:xfrm>
        </p:spPr>
        <p:txBody>
          <a:bodyPr>
            <a:noAutofit/>
          </a:bodyPr>
          <a:lstStyle/>
          <a:p>
            <a:r>
              <a:rPr lang="en-US" sz="3200" dirty="0"/>
              <a:t>Startups are declining.  Less replenishment of small businesses.  Share of activity accounted for by small and/or young businesses declining.  </a:t>
            </a:r>
          </a:p>
        </p:txBody>
      </p:sp>
      <p:graphicFrame>
        <p:nvGraphicFramePr>
          <p:cNvPr id="5" name="Content Placeholder 4">
            <a:extLst>
              <a:ext uri="{FF2B5EF4-FFF2-40B4-BE49-F238E27FC236}">
                <a16:creationId xmlns:a16="http://schemas.microsoft.com/office/drawing/2014/main" id="{813CC2EE-D7EA-4264-99E2-EBF38BF3FE3D}"/>
              </a:ext>
            </a:extLst>
          </p:cNvPr>
          <p:cNvGraphicFramePr>
            <a:graphicFrameLocks noGrp="1"/>
          </p:cNvGraphicFramePr>
          <p:nvPr>
            <p:ph idx="1"/>
            <p:extLst>
              <p:ext uri="{D42A27DB-BD31-4B8C-83A1-F6EECF244321}">
                <p14:modId xmlns:p14="http://schemas.microsoft.com/office/powerpoint/2010/main" val="2083343824"/>
              </p:ext>
            </p:extLst>
          </p:nvPr>
        </p:nvGraphicFramePr>
        <p:xfrm>
          <a:off x="187779" y="1690688"/>
          <a:ext cx="5400675" cy="43513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a:extLst>
              <a:ext uri="{FF2B5EF4-FFF2-40B4-BE49-F238E27FC236}">
                <a16:creationId xmlns:a16="http://schemas.microsoft.com/office/drawing/2014/main" id="{102F1FCF-8EF0-4ABC-B80A-924A4BDDE260}"/>
              </a:ext>
            </a:extLst>
          </p:cNvPr>
          <p:cNvGraphicFramePr>
            <a:graphicFrameLocks/>
          </p:cNvGraphicFramePr>
          <p:nvPr>
            <p:extLst>
              <p:ext uri="{D42A27DB-BD31-4B8C-83A1-F6EECF244321}">
                <p14:modId xmlns:p14="http://schemas.microsoft.com/office/powerpoint/2010/main" val="2045839104"/>
              </p:ext>
            </p:extLst>
          </p:nvPr>
        </p:nvGraphicFramePr>
        <p:xfrm>
          <a:off x="6018438" y="1690687"/>
          <a:ext cx="5855154" cy="4289651"/>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146DDECE-D77F-4EB1-94ED-3BF58EE17294}"/>
              </a:ext>
            </a:extLst>
          </p:cNvPr>
          <p:cNvSpPr txBox="1"/>
          <p:nvPr/>
        </p:nvSpPr>
        <p:spPr>
          <a:xfrm>
            <a:off x="697167" y="6360385"/>
            <a:ext cx="4990469" cy="338554"/>
          </a:xfrm>
          <a:prstGeom prst="rect">
            <a:avLst/>
          </a:prstGeom>
          <a:noFill/>
        </p:spPr>
        <p:txBody>
          <a:bodyPr wrap="none" rtlCol="0">
            <a:spAutoFit/>
          </a:bodyPr>
          <a:lstStyle/>
          <a:p>
            <a:r>
              <a:rPr lang="en-US" sz="1600" dirty="0"/>
              <a:t>Source:  U.S. Census Bureau,  Business Dynamics Statistics</a:t>
            </a:r>
          </a:p>
        </p:txBody>
      </p:sp>
    </p:spTree>
    <p:extLst>
      <p:ext uri="{BB962C8B-B14F-4D97-AF65-F5344CB8AC3E}">
        <p14:creationId xmlns:p14="http://schemas.microsoft.com/office/powerpoint/2010/main" val="767700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C57E6E-EA52-403F-AD62-C5CBE0344E68}"/>
              </a:ext>
            </a:extLst>
          </p:cNvPr>
          <p:cNvSpPr>
            <a:spLocks noGrp="1"/>
          </p:cNvSpPr>
          <p:nvPr>
            <p:ph type="title"/>
          </p:nvPr>
        </p:nvSpPr>
        <p:spPr/>
        <p:txBody>
          <a:bodyPr/>
          <a:lstStyle/>
          <a:p>
            <a:r>
              <a:rPr lang="en-US" dirty="0">
                <a:solidFill>
                  <a:srgbClr val="FF0000"/>
                </a:solidFill>
              </a:rPr>
              <a:t>Comment 3:  Other measurement issues </a:t>
            </a:r>
          </a:p>
        </p:txBody>
      </p:sp>
      <p:sp>
        <p:nvSpPr>
          <p:cNvPr id="3" name="Content Placeholder 2">
            <a:extLst>
              <a:ext uri="{FF2B5EF4-FFF2-40B4-BE49-F238E27FC236}">
                <a16:creationId xmlns:a16="http://schemas.microsoft.com/office/drawing/2014/main" id="{F1B936D0-1EBB-4724-9B70-23CD81E0DC8B}"/>
              </a:ext>
            </a:extLst>
          </p:cNvPr>
          <p:cNvSpPr>
            <a:spLocks noGrp="1"/>
          </p:cNvSpPr>
          <p:nvPr>
            <p:ph idx="1"/>
          </p:nvPr>
        </p:nvSpPr>
        <p:spPr/>
        <p:txBody>
          <a:bodyPr>
            <a:normAutofit fontScale="92500" lnSpcReduction="20000"/>
          </a:bodyPr>
          <a:lstStyle/>
          <a:p>
            <a:r>
              <a:rPr lang="en-US" dirty="0"/>
              <a:t>Tabulations presented from BDS use initial (t-1) size.</a:t>
            </a:r>
          </a:p>
          <a:p>
            <a:pPr lvl="1"/>
            <a:r>
              <a:rPr lang="en-US" dirty="0"/>
              <a:t>Transitory shocks imply regression to the mean issues.  BDS and BED have alternative but in practice similar ways to overcome this issue. Taking this into account should be part of the measurement effort.</a:t>
            </a:r>
          </a:p>
          <a:p>
            <a:r>
              <a:rPr lang="en-US" dirty="0"/>
              <a:t>Revenue from SUSB very useful.  Larger firms account for greater share of revenue than employment.  Again need to take dynamics into account.</a:t>
            </a:r>
          </a:p>
          <a:p>
            <a:pPr lvl="1"/>
            <a:r>
              <a:rPr lang="en-US" dirty="0"/>
              <a:t> Available every five years.</a:t>
            </a:r>
          </a:p>
          <a:p>
            <a:pPr lvl="1"/>
            <a:r>
              <a:rPr lang="en-US" dirty="0"/>
              <a:t>Five year net growth tabulations from longitudinally consistent data could be generated from integration of SUSB revenue and Longitudinal Business Data (LBD) at Census.  The LBD underlies the BDS/BITS.  </a:t>
            </a:r>
          </a:p>
          <a:p>
            <a:pPr lvl="1"/>
            <a:r>
              <a:rPr lang="en-US" dirty="0"/>
              <a:t>Annual firm-level revenue data available from business tax returns – this has been integrated into LBD starting in mid 1990s.  </a:t>
            </a:r>
          </a:p>
          <a:p>
            <a:r>
              <a:rPr lang="en-US" dirty="0"/>
              <a:t>Critical to use enterprise based firm size and age and not establishment or EIN based firm size and age measures.  </a:t>
            </a:r>
          </a:p>
        </p:txBody>
      </p:sp>
    </p:spTree>
    <p:extLst>
      <p:ext uri="{BB962C8B-B14F-4D97-AF65-F5344CB8AC3E}">
        <p14:creationId xmlns:p14="http://schemas.microsoft.com/office/powerpoint/2010/main" val="3349890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417</TotalTime>
  <Words>1280</Words>
  <Application>Microsoft Office PowerPoint</Application>
  <PresentationFormat>Widescreen</PresentationFormat>
  <Paragraphs>117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BEA Satellite Account on Small Business Activity</vt:lpstr>
      <vt:lpstr>Overview</vt:lpstr>
      <vt:lpstr>Comment 1: “Size Distribution Fallacy”</vt:lpstr>
      <vt:lpstr>Illustration of Size Distribution Fallacy </vt:lpstr>
      <vt:lpstr>Size Distribution Fallacy Critically Important in Practice</vt:lpstr>
      <vt:lpstr>Analogous inferences in computing net growth rates</vt:lpstr>
      <vt:lpstr>Comment 2:  Size is not sufficient…Young (small) businesses are primary net creators of jobs…but startups declining so young (small) share of activity declining (See, “Who Creates Jobs:  Small vs. Large vs. Young”, Haltiwanger, Jarmin and Miranda, RESTAT, 2013) and “The Role of Entrepreneurship in US Job Creation and Economic Dynamism”, Decker, Haltiwanger, Jarmin and Miranda, Journal of Economic Perspectives, 2014)</vt:lpstr>
      <vt:lpstr>Startups are declining.  Less replenishment of small businesses.  Share of activity accounted for by small and/or young businesses declining.  </vt:lpstr>
      <vt:lpstr>Comment 3:  Other measurement issues </vt:lpstr>
      <vt:lpstr>Recommendations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BEA Satellite Account on Small Business Activity</dc:title>
  <dc:creator>John</dc:creator>
  <cp:lastModifiedBy>John</cp:lastModifiedBy>
  <cp:revision>43</cp:revision>
  <dcterms:created xsi:type="dcterms:W3CDTF">2020-11-10T18:04:29Z</dcterms:created>
  <dcterms:modified xsi:type="dcterms:W3CDTF">2020-11-12T01:31:08Z</dcterms:modified>
</cp:coreProperties>
</file>