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4" r:id="rId4"/>
  </p:sldMasterIdLst>
  <p:notesMasterIdLst>
    <p:notesMasterId r:id="rId23"/>
  </p:notesMasterIdLst>
  <p:handoutMasterIdLst>
    <p:handoutMasterId r:id="rId24"/>
  </p:handoutMasterIdLst>
  <p:sldIdLst>
    <p:sldId id="364" r:id="rId5"/>
    <p:sldId id="382" r:id="rId6"/>
    <p:sldId id="369" r:id="rId7"/>
    <p:sldId id="381" r:id="rId8"/>
    <p:sldId id="380" r:id="rId9"/>
    <p:sldId id="383" r:id="rId10"/>
    <p:sldId id="384" r:id="rId11"/>
    <p:sldId id="385" r:id="rId12"/>
    <p:sldId id="386" r:id="rId13"/>
    <p:sldId id="389" r:id="rId14"/>
    <p:sldId id="392" r:id="rId15"/>
    <p:sldId id="393" r:id="rId16"/>
    <p:sldId id="495" r:id="rId17"/>
    <p:sldId id="406" r:id="rId18"/>
    <p:sldId id="496" r:id="rId19"/>
    <p:sldId id="497" r:id="rId20"/>
    <p:sldId id="367" r:id="rId21"/>
    <p:sldId id="363" r:id="rId22"/>
  </p:sldIdLst>
  <p:sldSz cx="12192000" cy="6858000"/>
  <p:notesSz cx="7010400" cy="9296400"/>
  <p:defaultTextStyle>
    <a:defPPr>
      <a:defRPr lang="en-US"/>
    </a:defPPr>
    <a:lvl1pPr marL="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121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ogel, Natalie" initials="VN" lastIdx="7" clrIdx="0"/>
  <p:cmAuthor id="2" name="Doddamani, Malini" initials="DM" lastIdx="1" clrIdx="1"/>
  <p:cmAuthor id="3" name="Doddamani, Malini" initials="DM [2]" lastIdx="1" clrIdx="2"/>
  <p:cmAuthor id="4" name="Doddamani, Malini" initials="DM [3]" lastIdx="1" clrIdx="3"/>
  <p:cmAuthor id="5" name="Doddamani, Malini" initials="DM [4]" lastIdx="1" clrIdx="4"/>
  <p:cmAuthor id="6" name="Doddamani, Malini" initials="DM [5]" lastIdx="1" clrIdx="5"/>
  <p:cmAuthor id="7" name="Doddamani, Malini" initials="DM [6]" lastIdx="1" clrIdx="6"/>
  <p:cmAuthor id="8" name="Doddamani, Malini" initials="DM [7]" lastIdx="1" clrIdx="7"/>
  <p:cmAuthor id="9" name="Doddamani, Malini" initials="DM [8]" lastIdx="1" clrIdx="8"/>
  <p:cmAuthor id="10" name="Doddamani, Malini" initials="DM [9]" lastIdx="1" clrIdx="9"/>
  <p:cmAuthor id="11" name="Doddamani, Malini" initials="DM [10]" lastIdx="1" clrIdx="10"/>
  <p:cmAuthor id="12" name="Hunter, Rebecca" initials="HR" lastIdx="4" clrIdx="11"/>
  <p:cmAuthor id="13" name="Sacher, Andrew D" initials="SAD" lastIdx="1" clrIdx="12"/>
  <p:cmAuthor id="14" name="Sacher, Andrew D" initials="SAD [2]" lastIdx="1" clrIdx="13"/>
  <p:cmAuthor id="15" name="Sacher, Andrew D" initials="SAD [3]" lastIdx="1" clrIdx="14"/>
  <p:cmAuthor id="16" name="Sacher, Andrew D" initials="SAD [4]" lastIdx="1" clrIdx="15"/>
  <p:cmAuthor id="17" name="Sacher, Andrew D" initials="SAD [5]" lastIdx="1" clrIdx="16"/>
  <p:cmAuthor id="18" name="Burham, Kimberly" initials="BK" lastIdx="1" clrIdx="17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6093B"/>
    <a:srgbClr val="AFAFAF"/>
    <a:srgbClr val="96227D"/>
    <a:srgbClr val="000000"/>
    <a:srgbClr val="A90533"/>
    <a:srgbClr val="004785"/>
    <a:srgbClr val="EEEDEA"/>
    <a:srgbClr val="B2B6A7"/>
    <a:srgbClr val="A8ACB1"/>
    <a:srgbClr val="D7BC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878" autoAdjust="0"/>
    <p:restoredTop sz="94966" autoAdjust="0"/>
  </p:normalViewPr>
  <p:slideViewPr>
    <p:cSldViewPr>
      <p:cViewPr varScale="1">
        <p:scale>
          <a:sx n="121" d="100"/>
          <a:sy n="121" d="100"/>
        </p:scale>
        <p:origin x="408" y="184"/>
      </p:cViewPr>
      <p:guideLst>
        <p:guide orient="horz" pos="2160"/>
        <p:guide pos="121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305" d="100"/>
        <a:sy n="305" d="100"/>
      </p:scale>
      <p:origin x="0" y="0"/>
    </p:cViewPr>
  </p:sorterViewPr>
  <p:notesViewPr>
    <p:cSldViewPr>
      <p:cViewPr varScale="1">
        <p:scale>
          <a:sx n="54" d="100"/>
          <a:sy n="54" d="100"/>
        </p:scale>
        <p:origin x="2874" y="90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F:\H%20Drive\SMALL%20BUSINESS\Small%20Biz%20Tables%20Master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'T1 Bar'!$Y$49</c:f>
              <c:strCache>
                <c:ptCount val="1"/>
                <c:pt idx="0">
                  <c:v>Sole Prop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cat>
            <c:strRef>
              <c:f>'T1 Bar'!$X$56:$X$61</c:f>
              <c:strCache>
                <c:ptCount val="6"/>
                <c:pt idx="0">
                  <c:v>2007 Business</c:v>
                </c:pt>
                <c:pt idx="1">
                  <c:v>2010 Business</c:v>
                </c:pt>
                <c:pt idx="2">
                  <c:v>2014 Business</c:v>
                </c:pt>
                <c:pt idx="3">
                  <c:v>2007 Non</c:v>
                </c:pt>
                <c:pt idx="4">
                  <c:v>2010 Non</c:v>
                </c:pt>
                <c:pt idx="5">
                  <c:v>2014 Non</c:v>
                </c:pt>
              </c:strCache>
            </c:strRef>
          </c:cat>
          <c:val>
            <c:numRef>
              <c:f>'T1 Bar'!$Y$56:$Y$61</c:f>
              <c:numCache>
                <c:formatCode>#,##0</c:formatCode>
                <c:ptCount val="6"/>
                <c:pt idx="0">
                  <c:v>10674.604450000001</c:v>
                </c:pt>
                <c:pt idx="1">
                  <c:v>9858.2922899999958</c:v>
                </c:pt>
                <c:pt idx="2">
                  <c:v>10691.972010000001</c:v>
                </c:pt>
                <c:pt idx="3">
                  <c:v>12453.746370000006</c:v>
                </c:pt>
                <c:pt idx="4">
                  <c:v>13147.174330000003</c:v>
                </c:pt>
                <c:pt idx="5">
                  <c:v>13942.221899999986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CF2-44E6-B000-E7D891CF558E}"/>
            </c:ext>
          </c:extLst>
        </c:ser>
        <c:ser>
          <c:idx val="1"/>
          <c:order val="1"/>
          <c:tx>
            <c:strRef>
              <c:f>'T1 Bar'!$Z$49</c:f>
              <c:strCache>
                <c:ptCount val="1"/>
                <c:pt idx="0">
                  <c:v>Renter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</c:spPr>
          <c:invertIfNegative val="0"/>
          <c:cat>
            <c:strRef>
              <c:f>'T1 Bar'!$X$56:$X$61</c:f>
              <c:strCache>
                <c:ptCount val="6"/>
                <c:pt idx="0">
                  <c:v>2007 Business</c:v>
                </c:pt>
                <c:pt idx="1">
                  <c:v>2010 Business</c:v>
                </c:pt>
                <c:pt idx="2">
                  <c:v>2014 Business</c:v>
                </c:pt>
                <c:pt idx="3">
                  <c:v>2007 Non</c:v>
                </c:pt>
                <c:pt idx="4">
                  <c:v>2010 Non</c:v>
                </c:pt>
                <c:pt idx="5">
                  <c:v>2014 Non</c:v>
                </c:pt>
              </c:strCache>
            </c:strRef>
          </c:cat>
          <c:val>
            <c:numRef>
              <c:f>'T1 Bar'!$Z$56:$Z$61</c:f>
              <c:numCache>
                <c:formatCode>#,##0</c:formatCode>
                <c:ptCount val="6"/>
                <c:pt idx="0">
                  <c:v>4592.5522499999997</c:v>
                </c:pt>
                <c:pt idx="1">
                  <c:v>4944.3108900000016</c:v>
                </c:pt>
                <c:pt idx="2">
                  <c:v>5828.1666800000003</c:v>
                </c:pt>
                <c:pt idx="3">
                  <c:v>5043.23387000001</c:v>
                </c:pt>
                <c:pt idx="4">
                  <c:v>5157.7209899999989</c:v>
                </c:pt>
                <c:pt idx="5">
                  <c:v>4837.358450000007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CF2-44E6-B000-E7D891CF558E}"/>
            </c:ext>
          </c:extLst>
        </c:ser>
        <c:ser>
          <c:idx val="2"/>
          <c:order val="2"/>
          <c:tx>
            <c:strRef>
              <c:f>'T1 Bar'!$AA$49</c:f>
              <c:strCache>
                <c:ptCount val="1"/>
                <c:pt idx="0">
                  <c:v>Farm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cat>
            <c:strRef>
              <c:f>'T1 Bar'!$X$56:$X$61</c:f>
              <c:strCache>
                <c:ptCount val="6"/>
                <c:pt idx="0">
                  <c:v>2007 Business</c:v>
                </c:pt>
                <c:pt idx="1">
                  <c:v>2010 Business</c:v>
                </c:pt>
                <c:pt idx="2">
                  <c:v>2014 Business</c:v>
                </c:pt>
                <c:pt idx="3">
                  <c:v>2007 Non</c:v>
                </c:pt>
                <c:pt idx="4">
                  <c:v>2010 Non</c:v>
                </c:pt>
                <c:pt idx="5">
                  <c:v>2014 Non</c:v>
                </c:pt>
              </c:strCache>
            </c:strRef>
          </c:cat>
          <c:val>
            <c:numRef>
              <c:f>'T1 Bar'!$AA$56:$AA$61</c:f>
              <c:numCache>
                <c:formatCode>#,##0</c:formatCode>
                <c:ptCount val="6"/>
                <c:pt idx="0">
                  <c:v>1468.262479999999</c:v>
                </c:pt>
                <c:pt idx="1">
                  <c:v>1451.6159299999999</c:v>
                </c:pt>
                <c:pt idx="2">
                  <c:v>1423.4631700000002</c:v>
                </c:pt>
                <c:pt idx="3">
                  <c:v>1042.0415500000022</c:v>
                </c:pt>
                <c:pt idx="4">
                  <c:v>992.24248999999963</c:v>
                </c:pt>
                <c:pt idx="5">
                  <c:v>866.89888000000269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CF2-44E6-B000-E7D891CF558E}"/>
            </c:ext>
          </c:extLst>
        </c:ser>
        <c:ser>
          <c:idx val="3"/>
          <c:order val="3"/>
          <c:tx>
            <c:strRef>
              <c:f>'T1 Bar'!$AB$49</c:f>
              <c:strCache>
                <c:ptCount val="1"/>
                <c:pt idx="0">
                  <c:v>Part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cat>
            <c:strRef>
              <c:f>'T1 Bar'!$X$56:$X$61</c:f>
              <c:strCache>
                <c:ptCount val="6"/>
                <c:pt idx="0">
                  <c:v>2007 Business</c:v>
                </c:pt>
                <c:pt idx="1">
                  <c:v>2010 Business</c:v>
                </c:pt>
                <c:pt idx="2">
                  <c:v>2014 Business</c:v>
                </c:pt>
                <c:pt idx="3">
                  <c:v>2007 Non</c:v>
                </c:pt>
                <c:pt idx="4">
                  <c:v>2010 Non</c:v>
                </c:pt>
                <c:pt idx="5">
                  <c:v>2014 Non</c:v>
                </c:pt>
              </c:strCache>
            </c:strRef>
          </c:cat>
          <c:val>
            <c:numRef>
              <c:f>'T1 Bar'!$AB$56:$AB$61</c:f>
              <c:numCache>
                <c:formatCode>#,##0</c:formatCode>
                <c:ptCount val="6"/>
                <c:pt idx="0">
                  <c:v>2287.5107400000002</c:v>
                </c:pt>
                <c:pt idx="1">
                  <c:v>2468.1149500000001</c:v>
                </c:pt>
                <c:pt idx="2">
                  <c:v>2761.2897300000022</c:v>
                </c:pt>
                <c:pt idx="3">
                  <c:v>808.82301999999845</c:v>
                </c:pt>
                <c:pt idx="4">
                  <c:v>780.36607999999842</c:v>
                </c:pt>
                <c:pt idx="5">
                  <c:v>849.96529999999984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CF2-44E6-B000-E7D891CF558E}"/>
            </c:ext>
          </c:extLst>
        </c:ser>
        <c:ser>
          <c:idx val="4"/>
          <c:order val="4"/>
          <c:tx>
            <c:strRef>
              <c:f>'T1 Bar'!$AC$49</c:f>
              <c:strCache>
                <c:ptCount val="1"/>
                <c:pt idx="0">
                  <c:v>S Corp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cat>
            <c:strRef>
              <c:f>'T1 Bar'!$X$56:$X$61</c:f>
              <c:strCache>
                <c:ptCount val="6"/>
                <c:pt idx="0">
                  <c:v>2007 Business</c:v>
                </c:pt>
                <c:pt idx="1">
                  <c:v>2010 Business</c:v>
                </c:pt>
                <c:pt idx="2">
                  <c:v>2014 Business</c:v>
                </c:pt>
                <c:pt idx="3">
                  <c:v>2007 Non</c:v>
                </c:pt>
                <c:pt idx="4">
                  <c:v>2010 Non</c:v>
                </c:pt>
                <c:pt idx="5">
                  <c:v>2014 Non</c:v>
                </c:pt>
              </c:strCache>
            </c:strRef>
          </c:cat>
          <c:val>
            <c:numRef>
              <c:f>'T1 Bar'!$AC$56:$AC$61</c:f>
              <c:numCache>
                <c:formatCode>#,##0</c:formatCode>
                <c:ptCount val="6"/>
                <c:pt idx="0">
                  <c:v>3552.3400631999993</c:v>
                </c:pt>
                <c:pt idx="1">
                  <c:v>3614.7510738000019</c:v>
                </c:pt>
                <c:pt idx="2">
                  <c:v>3913.0817886999998</c:v>
                </c:pt>
                <c:pt idx="3">
                  <c:v>437.55276439999989</c:v>
                </c:pt>
                <c:pt idx="4">
                  <c:v>512.80306919999839</c:v>
                </c:pt>
                <c:pt idx="5">
                  <c:v>467.04321599999867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CF2-44E6-B000-E7D891CF558E}"/>
            </c:ext>
          </c:extLst>
        </c:ser>
        <c:ser>
          <c:idx val="5"/>
          <c:order val="5"/>
          <c:tx>
            <c:strRef>
              <c:f>'T1 Bar'!$AD$49</c:f>
              <c:strCache>
                <c:ptCount val="1"/>
                <c:pt idx="0">
                  <c:v>C Corp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cat>
            <c:strRef>
              <c:f>'T1 Bar'!$X$56:$X$61</c:f>
              <c:strCache>
                <c:ptCount val="6"/>
                <c:pt idx="0">
                  <c:v>2007 Business</c:v>
                </c:pt>
                <c:pt idx="1">
                  <c:v>2010 Business</c:v>
                </c:pt>
                <c:pt idx="2">
                  <c:v>2014 Business</c:v>
                </c:pt>
                <c:pt idx="3">
                  <c:v>2007 Non</c:v>
                </c:pt>
                <c:pt idx="4">
                  <c:v>2010 Non</c:v>
                </c:pt>
                <c:pt idx="5">
                  <c:v>2014 Non</c:v>
                </c:pt>
              </c:strCache>
            </c:strRef>
          </c:cat>
          <c:val>
            <c:numRef>
              <c:f>'T1 Bar'!$AD$56:$AD$61</c:f>
              <c:numCache>
                <c:formatCode>#,##0</c:formatCode>
                <c:ptCount val="6"/>
                <c:pt idx="0">
                  <c:v>1632.6469242999992</c:v>
                </c:pt>
                <c:pt idx="1">
                  <c:v>1444.3690814000004</c:v>
                </c:pt>
                <c:pt idx="2">
                  <c:v>1390.9677911000001</c:v>
                </c:pt>
                <c:pt idx="3">
                  <c:v>232.58484730000009</c:v>
                </c:pt>
                <c:pt idx="4">
                  <c:v>226.78036709999833</c:v>
                </c:pt>
                <c:pt idx="5">
                  <c:v>220.15720359999955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DCF2-44E6-B000-E7D891CF558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overlap val="100"/>
        <c:axId val="666162728"/>
        <c:axId val="1"/>
      </c:barChart>
      <c:catAx>
        <c:axId val="6661627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  <c:max val="26500"/>
          <c:min val="0"/>
        </c:scaling>
        <c:delete val="0"/>
        <c:axPos val="l"/>
        <c:majorGridlines/>
        <c:numFmt formatCode="#,##0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66616272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91239276249889056"/>
          <c:y val="0.36167782103006069"/>
          <c:w val="7.7945401752317192E-2"/>
          <c:h val="0.27664412166033636"/>
        </c:manualLayout>
      </c:layout>
      <c:overlay val="0"/>
      <c:txPr>
        <a:bodyPr/>
        <a:lstStyle/>
        <a:p>
          <a:pPr>
            <a:defRPr sz="775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1"/>
    <c:plotArea>
      <c:layout>
        <c:manualLayout>
          <c:layoutTarget val="inner"/>
          <c:xMode val="edge"/>
          <c:yMode val="edge"/>
          <c:x val="5.3865198888973821E-2"/>
          <c:y val="6.7838675677351357E-2"/>
          <c:w val="0.86664730015544178"/>
          <c:h val="0.91625184450368902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'T1 Bar'!$Y$49</c:f>
              <c:strCache>
                <c:ptCount val="1"/>
                <c:pt idx="0">
                  <c:v>Sole Prop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cat>
            <c:strRef>
              <c:f>'T1 Bar'!$X$50:$X$55</c:f>
              <c:strCache>
                <c:ptCount val="6"/>
                <c:pt idx="0">
                  <c:v>2007 Business</c:v>
                </c:pt>
                <c:pt idx="1">
                  <c:v>2010 Business</c:v>
                </c:pt>
                <c:pt idx="2">
                  <c:v>2014 Business</c:v>
                </c:pt>
                <c:pt idx="3">
                  <c:v>2007 Non</c:v>
                </c:pt>
                <c:pt idx="4">
                  <c:v>2010 Non</c:v>
                </c:pt>
                <c:pt idx="5">
                  <c:v>2014 Non</c:v>
                </c:pt>
              </c:strCache>
            </c:strRef>
          </c:cat>
          <c:val>
            <c:numRef>
              <c:f>'T1 Bar'!$Y$50:$Y$55</c:f>
              <c:numCache>
                <c:formatCode>#,##0</c:formatCode>
                <c:ptCount val="6"/>
                <c:pt idx="0">
                  <c:v>223</c:v>
                </c:pt>
                <c:pt idx="1">
                  <c:v>199</c:v>
                </c:pt>
                <c:pt idx="2">
                  <c:v>242</c:v>
                </c:pt>
                <c:pt idx="3">
                  <c:v>57</c:v>
                </c:pt>
                <c:pt idx="4">
                  <c:v>68</c:v>
                </c:pt>
                <c:pt idx="5">
                  <c:v>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BC9-45F5-ABA2-952D0AF4D8BF}"/>
            </c:ext>
          </c:extLst>
        </c:ser>
        <c:ser>
          <c:idx val="1"/>
          <c:order val="1"/>
          <c:tx>
            <c:strRef>
              <c:f>'T1 Bar'!$Z$49</c:f>
              <c:strCache>
                <c:ptCount val="1"/>
                <c:pt idx="0">
                  <c:v>Renter</c:v>
                </c:pt>
              </c:strCache>
            </c:strRef>
          </c:tx>
          <c:spPr>
            <a:solidFill>
              <a:schemeClr val="accent6">
                <a:lumMod val="20000"/>
                <a:lumOff val="80000"/>
              </a:schemeClr>
            </a:solidFill>
          </c:spPr>
          <c:invertIfNegative val="0"/>
          <c:cat>
            <c:strRef>
              <c:f>'T1 Bar'!$X$50:$X$55</c:f>
              <c:strCache>
                <c:ptCount val="6"/>
                <c:pt idx="0">
                  <c:v>2007 Business</c:v>
                </c:pt>
                <c:pt idx="1">
                  <c:v>2010 Business</c:v>
                </c:pt>
                <c:pt idx="2">
                  <c:v>2014 Business</c:v>
                </c:pt>
                <c:pt idx="3">
                  <c:v>2007 Non</c:v>
                </c:pt>
                <c:pt idx="4">
                  <c:v>2010 Non</c:v>
                </c:pt>
                <c:pt idx="5">
                  <c:v>2014 Non</c:v>
                </c:pt>
              </c:strCache>
            </c:strRef>
          </c:cat>
          <c:val>
            <c:numRef>
              <c:f>'T1 Bar'!$Z$50:$Z$55</c:f>
              <c:numCache>
                <c:formatCode>#,##0</c:formatCode>
                <c:ptCount val="6"/>
                <c:pt idx="0">
                  <c:v>-22</c:v>
                </c:pt>
                <c:pt idx="1">
                  <c:v>-11</c:v>
                </c:pt>
                <c:pt idx="2">
                  <c:v>10</c:v>
                </c:pt>
                <c:pt idx="3">
                  <c:v>5</c:v>
                </c:pt>
                <c:pt idx="4">
                  <c:v>7</c:v>
                </c:pt>
                <c:pt idx="5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BC9-45F5-ABA2-952D0AF4D8BF}"/>
            </c:ext>
          </c:extLst>
        </c:ser>
        <c:ser>
          <c:idx val="2"/>
          <c:order val="2"/>
          <c:tx>
            <c:strRef>
              <c:f>'T1 Bar'!$AA$49</c:f>
              <c:strCache>
                <c:ptCount val="1"/>
                <c:pt idx="0">
                  <c:v>Farm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cat>
            <c:strRef>
              <c:f>'T1 Bar'!$X$50:$X$55</c:f>
              <c:strCache>
                <c:ptCount val="6"/>
                <c:pt idx="0">
                  <c:v>2007 Business</c:v>
                </c:pt>
                <c:pt idx="1">
                  <c:v>2010 Business</c:v>
                </c:pt>
                <c:pt idx="2">
                  <c:v>2014 Business</c:v>
                </c:pt>
                <c:pt idx="3">
                  <c:v>2007 Non</c:v>
                </c:pt>
                <c:pt idx="4">
                  <c:v>2010 Non</c:v>
                </c:pt>
                <c:pt idx="5">
                  <c:v>2014 Non</c:v>
                </c:pt>
              </c:strCache>
            </c:strRef>
          </c:cat>
          <c:val>
            <c:numRef>
              <c:f>'T1 Bar'!$AA$50:$AA$55</c:f>
              <c:numCache>
                <c:formatCode>#,##0</c:formatCode>
                <c:ptCount val="6"/>
                <c:pt idx="0">
                  <c:v>-10</c:v>
                </c:pt>
                <c:pt idx="1">
                  <c:v>-7</c:v>
                </c:pt>
                <c:pt idx="2">
                  <c:v>-2</c:v>
                </c:pt>
                <c:pt idx="3">
                  <c:v>-1</c:v>
                </c:pt>
                <c:pt idx="4">
                  <c:v>0</c:v>
                </c:pt>
                <c:pt idx="5">
                  <c:v>-1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BC9-45F5-ABA2-952D0AF4D8BF}"/>
            </c:ext>
          </c:extLst>
        </c:ser>
        <c:ser>
          <c:idx val="3"/>
          <c:order val="3"/>
          <c:tx>
            <c:strRef>
              <c:f>'T1 Bar'!$AB$49</c:f>
              <c:strCache>
                <c:ptCount val="1"/>
                <c:pt idx="0">
                  <c:v>Part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cat>
            <c:strRef>
              <c:f>'T1 Bar'!$X$50:$X$55</c:f>
              <c:strCache>
                <c:ptCount val="6"/>
                <c:pt idx="0">
                  <c:v>2007 Business</c:v>
                </c:pt>
                <c:pt idx="1">
                  <c:v>2010 Business</c:v>
                </c:pt>
                <c:pt idx="2">
                  <c:v>2014 Business</c:v>
                </c:pt>
                <c:pt idx="3">
                  <c:v>2007 Non</c:v>
                </c:pt>
                <c:pt idx="4">
                  <c:v>2010 Non</c:v>
                </c:pt>
                <c:pt idx="5">
                  <c:v>2014 Non</c:v>
                </c:pt>
              </c:strCache>
            </c:strRef>
          </c:cat>
          <c:val>
            <c:numRef>
              <c:f>'T1 Bar'!$AB$50:$AB$55</c:f>
              <c:numCache>
                <c:formatCode>#,##0</c:formatCode>
                <c:ptCount val="6"/>
                <c:pt idx="0">
                  <c:v>1425</c:v>
                </c:pt>
                <c:pt idx="1">
                  <c:v>931</c:v>
                </c:pt>
                <c:pt idx="2">
                  <c:v>1623</c:v>
                </c:pt>
                <c:pt idx="3">
                  <c:v>86</c:v>
                </c:pt>
                <c:pt idx="4">
                  <c:v>45</c:v>
                </c:pt>
                <c:pt idx="5">
                  <c:v>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BC9-45F5-ABA2-952D0AF4D8BF}"/>
            </c:ext>
          </c:extLst>
        </c:ser>
        <c:ser>
          <c:idx val="4"/>
          <c:order val="4"/>
          <c:tx>
            <c:strRef>
              <c:f>'T1 Bar'!$AC$49</c:f>
              <c:strCache>
                <c:ptCount val="1"/>
                <c:pt idx="0">
                  <c:v>S Corp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cat>
            <c:strRef>
              <c:f>'T1 Bar'!$X$50:$X$55</c:f>
              <c:strCache>
                <c:ptCount val="6"/>
                <c:pt idx="0">
                  <c:v>2007 Business</c:v>
                </c:pt>
                <c:pt idx="1">
                  <c:v>2010 Business</c:v>
                </c:pt>
                <c:pt idx="2">
                  <c:v>2014 Business</c:v>
                </c:pt>
                <c:pt idx="3">
                  <c:v>2007 Non</c:v>
                </c:pt>
                <c:pt idx="4">
                  <c:v>2010 Non</c:v>
                </c:pt>
                <c:pt idx="5">
                  <c:v>2014 Non</c:v>
                </c:pt>
              </c:strCache>
            </c:strRef>
          </c:cat>
          <c:val>
            <c:numRef>
              <c:f>'T1 Bar'!$AC$50:$AC$55</c:f>
              <c:numCache>
                <c:formatCode>#,##0</c:formatCode>
                <c:ptCount val="6"/>
                <c:pt idx="0">
                  <c:v>407</c:v>
                </c:pt>
                <c:pt idx="1">
                  <c:v>320</c:v>
                </c:pt>
                <c:pt idx="2">
                  <c:v>489</c:v>
                </c:pt>
                <c:pt idx="3">
                  <c:v>5</c:v>
                </c:pt>
                <c:pt idx="4">
                  <c:v>2</c:v>
                </c:pt>
                <c:pt idx="5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BC9-45F5-ABA2-952D0AF4D8BF}"/>
            </c:ext>
          </c:extLst>
        </c:ser>
        <c:ser>
          <c:idx val="5"/>
          <c:order val="5"/>
          <c:tx>
            <c:strRef>
              <c:f>'T1 Bar'!$AD$49</c:f>
              <c:strCache>
                <c:ptCount val="1"/>
                <c:pt idx="0">
                  <c:v>C Corp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cat>
            <c:strRef>
              <c:f>'T1 Bar'!$X$50:$X$55</c:f>
              <c:strCache>
                <c:ptCount val="6"/>
                <c:pt idx="0">
                  <c:v>2007 Business</c:v>
                </c:pt>
                <c:pt idx="1">
                  <c:v>2010 Business</c:v>
                </c:pt>
                <c:pt idx="2">
                  <c:v>2014 Business</c:v>
                </c:pt>
                <c:pt idx="3">
                  <c:v>2007 Non</c:v>
                </c:pt>
                <c:pt idx="4">
                  <c:v>2010 Non</c:v>
                </c:pt>
                <c:pt idx="5">
                  <c:v>2014 Non</c:v>
                </c:pt>
              </c:strCache>
            </c:strRef>
          </c:cat>
          <c:val>
            <c:numRef>
              <c:f>'T1 Bar'!$AD$50:$AD$55</c:f>
              <c:numCache>
                <c:formatCode>#,##0</c:formatCode>
                <c:ptCount val="6"/>
                <c:pt idx="0">
                  <c:v>1058</c:v>
                </c:pt>
                <c:pt idx="1">
                  <c:v>798</c:v>
                </c:pt>
                <c:pt idx="2">
                  <c:v>1156</c:v>
                </c:pt>
                <c:pt idx="3">
                  <c:v>3</c:v>
                </c:pt>
                <c:pt idx="4">
                  <c:v>3</c:v>
                </c:pt>
                <c:pt idx="5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9BC9-45F5-ABA2-952D0AF4D8B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overlap val="100"/>
        <c:axId val="666161088"/>
        <c:axId val="1"/>
      </c:barChart>
      <c:catAx>
        <c:axId val="6661610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  <c:max val="3750"/>
          <c:min val="-250"/>
        </c:scaling>
        <c:delete val="0"/>
        <c:axPos val="l"/>
        <c:majorGridlines/>
        <c:numFmt formatCode="#,##0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666161088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sz="775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'T2 Bar'!$AJ$3</c:f>
              <c:strCache>
                <c:ptCount val="1"/>
                <c:pt idx="0">
                  <c:v>Sole Prop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cat>
            <c:strRef>
              <c:f>'T2 Bar'!$AI$4:$AI$9</c:f>
              <c:strCache>
                <c:ptCount val="6"/>
                <c:pt idx="0">
                  <c:v>2007 Business</c:v>
                </c:pt>
                <c:pt idx="1">
                  <c:v>2010 Business</c:v>
                </c:pt>
                <c:pt idx="2">
                  <c:v>2014 Business</c:v>
                </c:pt>
                <c:pt idx="3">
                  <c:v>2007 Small</c:v>
                </c:pt>
                <c:pt idx="4">
                  <c:v>2010 Small</c:v>
                </c:pt>
                <c:pt idx="5">
                  <c:v>2014 Small</c:v>
                </c:pt>
              </c:strCache>
            </c:strRef>
          </c:cat>
          <c:val>
            <c:numRef>
              <c:f>'T2 Bar'!$AJ$4:$AJ$9</c:f>
              <c:numCache>
                <c:formatCode>#,##0</c:formatCode>
                <c:ptCount val="6"/>
                <c:pt idx="0">
                  <c:v>10674.604450000001</c:v>
                </c:pt>
                <c:pt idx="1">
                  <c:v>9858.2922899999958</c:v>
                </c:pt>
                <c:pt idx="2">
                  <c:v>10691.972010000001</c:v>
                </c:pt>
                <c:pt idx="3">
                  <c:v>10669.363350000001</c:v>
                </c:pt>
                <c:pt idx="4">
                  <c:v>9855.185969999995</c:v>
                </c:pt>
                <c:pt idx="5">
                  <c:v>10688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12E-453A-9C6F-35991562BB46}"/>
            </c:ext>
          </c:extLst>
        </c:ser>
        <c:ser>
          <c:idx val="1"/>
          <c:order val="1"/>
          <c:tx>
            <c:strRef>
              <c:f>'T2 Bar'!$AK$3</c:f>
              <c:strCache>
                <c:ptCount val="1"/>
                <c:pt idx="0">
                  <c:v>Renter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</c:spPr>
          <c:invertIfNegative val="0"/>
          <c:cat>
            <c:strRef>
              <c:f>'T2 Bar'!$AI$4:$AI$9</c:f>
              <c:strCache>
                <c:ptCount val="6"/>
                <c:pt idx="0">
                  <c:v>2007 Business</c:v>
                </c:pt>
                <c:pt idx="1">
                  <c:v>2010 Business</c:v>
                </c:pt>
                <c:pt idx="2">
                  <c:v>2014 Business</c:v>
                </c:pt>
                <c:pt idx="3">
                  <c:v>2007 Small</c:v>
                </c:pt>
                <c:pt idx="4">
                  <c:v>2010 Small</c:v>
                </c:pt>
                <c:pt idx="5">
                  <c:v>2014 Small</c:v>
                </c:pt>
              </c:strCache>
            </c:strRef>
          </c:cat>
          <c:val>
            <c:numRef>
              <c:f>'T2 Bar'!$AK$4:$AK$9</c:f>
              <c:numCache>
                <c:formatCode>#,##0</c:formatCode>
                <c:ptCount val="6"/>
                <c:pt idx="0">
                  <c:v>4592.5522499999997</c:v>
                </c:pt>
                <c:pt idx="1">
                  <c:v>4944.3108900000016</c:v>
                </c:pt>
                <c:pt idx="2">
                  <c:v>5828.1666800000003</c:v>
                </c:pt>
                <c:pt idx="3">
                  <c:v>4592.3162499999999</c:v>
                </c:pt>
                <c:pt idx="4">
                  <c:v>4944.0458900000012</c:v>
                </c:pt>
                <c:pt idx="5">
                  <c:v>5828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12E-453A-9C6F-35991562BB46}"/>
            </c:ext>
          </c:extLst>
        </c:ser>
        <c:ser>
          <c:idx val="2"/>
          <c:order val="2"/>
          <c:tx>
            <c:strRef>
              <c:f>'T2 Bar'!$AL$3</c:f>
              <c:strCache>
                <c:ptCount val="1"/>
                <c:pt idx="0">
                  <c:v>Farm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cat>
            <c:strRef>
              <c:f>'T2 Bar'!$AI$4:$AI$9</c:f>
              <c:strCache>
                <c:ptCount val="6"/>
                <c:pt idx="0">
                  <c:v>2007 Business</c:v>
                </c:pt>
                <c:pt idx="1">
                  <c:v>2010 Business</c:v>
                </c:pt>
                <c:pt idx="2">
                  <c:v>2014 Business</c:v>
                </c:pt>
                <c:pt idx="3">
                  <c:v>2007 Small</c:v>
                </c:pt>
                <c:pt idx="4">
                  <c:v>2010 Small</c:v>
                </c:pt>
                <c:pt idx="5">
                  <c:v>2014 Small</c:v>
                </c:pt>
              </c:strCache>
            </c:strRef>
          </c:cat>
          <c:val>
            <c:numRef>
              <c:f>'T2 Bar'!$AL$4:$AL$9</c:f>
              <c:numCache>
                <c:formatCode>#,##0</c:formatCode>
                <c:ptCount val="6"/>
                <c:pt idx="0">
                  <c:v>1468.262479999999</c:v>
                </c:pt>
                <c:pt idx="1">
                  <c:v>1451.6159299999999</c:v>
                </c:pt>
                <c:pt idx="2">
                  <c:v>1423.4631700000002</c:v>
                </c:pt>
                <c:pt idx="3">
                  <c:v>1467.9874799999991</c:v>
                </c:pt>
                <c:pt idx="4">
                  <c:v>1451.3338100000001</c:v>
                </c:pt>
                <c:pt idx="5">
                  <c:v>1423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12E-453A-9C6F-35991562BB46}"/>
            </c:ext>
          </c:extLst>
        </c:ser>
        <c:ser>
          <c:idx val="3"/>
          <c:order val="3"/>
          <c:tx>
            <c:strRef>
              <c:f>'T2 Bar'!$AM$3</c:f>
              <c:strCache>
                <c:ptCount val="1"/>
                <c:pt idx="0">
                  <c:v>Part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cat>
            <c:strRef>
              <c:f>'T2 Bar'!$AI$4:$AI$9</c:f>
              <c:strCache>
                <c:ptCount val="6"/>
                <c:pt idx="0">
                  <c:v>2007 Business</c:v>
                </c:pt>
                <c:pt idx="1">
                  <c:v>2010 Business</c:v>
                </c:pt>
                <c:pt idx="2">
                  <c:v>2014 Business</c:v>
                </c:pt>
                <c:pt idx="3">
                  <c:v>2007 Small</c:v>
                </c:pt>
                <c:pt idx="4">
                  <c:v>2010 Small</c:v>
                </c:pt>
                <c:pt idx="5">
                  <c:v>2014 Small</c:v>
                </c:pt>
              </c:strCache>
            </c:strRef>
          </c:cat>
          <c:val>
            <c:numRef>
              <c:f>'T2 Bar'!$AM$4:$AM$9</c:f>
              <c:numCache>
                <c:formatCode>#,##0</c:formatCode>
                <c:ptCount val="6"/>
                <c:pt idx="0">
                  <c:v>2287.5107400000002</c:v>
                </c:pt>
                <c:pt idx="1">
                  <c:v>2468.1149500000001</c:v>
                </c:pt>
                <c:pt idx="2">
                  <c:v>3611.2550300000021</c:v>
                </c:pt>
                <c:pt idx="3">
                  <c:v>2219.11789</c:v>
                </c:pt>
                <c:pt idx="4">
                  <c:v>2398.0549000000005</c:v>
                </c:pt>
                <c:pt idx="5">
                  <c:v>2669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12E-453A-9C6F-35991562BB46}"/>
            </c:ext>
          </c:extLst>
        </c:ser>
        <c:ser>
          <c:idx val="4"/>
          <c:order val="4"/>
          <c:tx>
            <c:strRef>
              <c:f>'T2 Bar'!$AN$3</c:f>
              <c:strCache>
                <c:ptCount val="1"/>
                <c:pt idx="0">
                  <c:v>S Corp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cat>
            <c:strRef>
              <c:f>'T2 Bar'!$AI$4:$AI$9</c:f>
              <c:strCache>
                <c:ptCount val="6"/>
                <c:pt idx="0">
                  <c:v>2007 Business</c:v>
                </c:pt>
                <c:pt idx="1">
                  <c:v>2010 Business</c:v>
                </c:pt>
                <c:pt idx="2">
                  <c:v>2014 Business</c:v>
                </c:pt>
                <c:pt idx="3">
                  <c:v>2007 Small</c:v>
                </c:pt>
                <c:pt idx="4">
                  <c:v>2010 Small</c:v>
                </c:pt>
                <c:pt idx="5">
                  <c:v>2014 Small</c:v>
                </c:pt>
              </c:strCache>
            </c:strRef>
          </c:cat>
          <c:val>
            <c:numRef>
              <c:f>'T2 Bar'!$AN$4:$AN$9</c:f>
              <c:numCache>
                <c:formatCode>#,##0</c:formatCode>
                <c:ptCount val="6"/>
                <c:pt idx="0">
                  <c:v>3552.3400631999993</c:v>
                </c:pt>
                <c:pt idx="1">
                  <c:v>3614.7510738000019</c:v>
                </c:pt>
                <c:pt idx="2">
                  <c:v>3913.0817886999998</c:v>
                </c:pt>
                <c:pt idx="3">
                  <c:v>3460.1367133999993</c:v>
                </c:pt>
                <c:pt idx="4">
                  <c:v>3531.2403181000018</c:v>
                </c:pt>
                <c:pt idx="5">
                  <c:v>3806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12E-453A-9C6F-35991562BB46}"/>
            </c:ext>
          </c:extLst>
        </c:ser>
        <c:ser>
          <c:idx val="5"/>
          <c:order val="5"/>
          <c:tx>
            <c:strRef>
              <c:f>'T2 Bar'!$AO$3</c:f>
              <c:strCache>
                <c:ptCount val="1"/>
                <c:pt idx="0">
                  <c:v>C Corp</c:v>
                </c:pt>
              </c:strCache>
            </c:strRef>
          </c:tx>
          <c:spPr>
            <a:solidFill>
              <a:schemeClr val="tx2"/>
            </a:solidFill>
          </c:spPr>
          <c:invertIfNegative val="0"/>
          <c:cat>
            <c:strRef>
              <c:f>'T2 Bar'!$AI$4:$AI$9</c:f>
              <c:strCache>
                <c:ptCount val="6"/>
                <c:pt idx="0">
                  <c:v>2007 Business</c:v>
                </c:pt>
                <c:pt idx="1">
                  <c:v>2010 Business</c:v>
                </c:pt>
                <c:pt idx="2">
                  <c:v>2014 Business</c:v>
                </c:pt>
                <c:pt idx="3">
                  <c:v>2007 Small</c:v>
                </c:pt>
                <c:pt idx="4">
                  <c:v>2010 Small</c:v>
                </c:pt>
                <c:pt idx="5">
                  <c:v>2014 Small</c:v>
                </c:pt>
              </c:strCache>
            </c:strRef>
          </c:cat>
          <c:val>
            <c:numRef>
              <c:f>'T2 Bar'!$AO$4:$AO$9</c:f>
              <c:numCache>
                <c:formatCode>#,##0</c:formatCode>
                <c:ptCount val="6"/>
                <c:pt idx="0">
                  <c:v>1632.6469242999992</c:v>
                </c:pt>
                <c:pt idx="1">
                  <c:v>1444.3690814000004</c:v>
                </c:pt>
                <c:pt idx="2">
                  <c:v>1611.1249946999997</c:v>
                </c:pt>
                <c:pt idx="3">
                  <c:v>1554.7520411999994</c:v>
                </c:pt>
                <c:pt idx="4">
                  <c:v>1376.7659110000006</c:v>
                </c:pt>
                <c:pt idx="5">
                  <c:v>1320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F12E-453A-9C6F-35991562BB4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63275696"/>
        <c:axId val="1"/>
      </c:barChart>
      <c:catAx>
        <c:axId val="6632756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  <c:max val="27000"/>
          <c:min val="0"/>
        </c:scaling>
        <c:delete val="0"/>
        <c:axPos val="l"/>
        <c:majorGridlines/>
        <c:numFmt formatCode="#,##0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663275696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sz="920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v>2007 Small</c:v>
          </c:tx>
          <c:spPr>
            <a:solidFill>
              <a:srgbClr val="FF0000"/>
            </a:solidFill>
          </c:spPr>
          <c:invertIfNegative val="0"/>
          <c:cat>
            <c:strRef>
              <c:f>'T2 Bar'!$Y$28:$AD$28</c:f>
              <c:strCache>
                <c:ptCount val="6"/>
                <c:pt idx="0">
                  <c:v>Sole Prop</c:v>
                </c:pt>
                <c:pt idx="1">
                  <c:v>Renter</c:v>
                </c:pt>
                <c:pt idx="2">
                  <c:v>Farm</c:v>
                </c:pt>
                <c:pt idx="3">
                  <c:v>Part</c:v>
                </c:pt>
                <c:pt idx="4">
                  <c:v>S Corp</c:v>
                </c:pt>
                <c:pt idx="5">
                  <c:v>C Corp</c:v>
                </c:pt>
              </c:strCache>
            </c:strRef>
          </c:cat>
          <c:val>
            <c:numRef>
              <c:f>'T2 Bar'!$Y$43:$AD$43</c:f>
              <c:numCache>
                <c:formatCode>#,##0</c:formatCode>
                <c:ptCount val="6"/>
                <c:pt idx="0">
                  <c:v>222</c:v>
                </c:pt>
                <c:pt idx="1">
                  <c:v>-21</c:v>
                </c:pt>
                <c:pt idx="2">
                  <c:v>-10</c:v>
                </c:pt>
                <c:pt idx="3">
                  <c:v>169</c:v>
                </c:pt>
                <c:pt idx="4">
                  <c:v>165</c:v>
                </c:pt>
                <c:pt idx="5">
                  <c:v>-5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255-489D-A928-265B874D94E5}"/>
            </c:ext>
          </c:extLst>
        </c:ser>
        <c:ser>
          <c:idx val="1"/>
          <c:order val="1"/>
          <c:tx>
            <c:v>2010 Small</c:v>
          </c:tx>
          <c:spPr>
            <a:solidFill>
              <a:srgbClr val="0070C0"/>
            </a:solidFill>
          </c:spPr>
          <c:invertIfNegative val="0"/>
          <c:cat>
            <c:strRef>
              <c:f>'T2 Bar'!$Y$28:$AD$28</c:f>
              <c:strCache>
                <c:ptCount val="6"/>
                <c:pt idx="0">
                  <c:v>Sole Prop</c:v>
                </c:pt>
                <c:pt idx="1">
                  <c:v>Renter</c:v>
                </c:pt>
                <c:pt idx="2">
                  <c:v>Farm</c:v>
                </c:pt>
                <c:pt idx="3">
                  <c:v>Part</c:v>
                </c:pt>
                <c:pt idx="4">
                  <c:v>S Corp</c:v>
                </c:pt>
                <c:pt idx="5">
                  <c:v>C Corp</c:v>
                </c:pt>
              </c:strCache>
            </c:strRef>
          </c:cat>
          <c:val>
            <c:numRef>
              <c:f>'T2 Bar'!$Y$44:$AD$44</c:f>
              <c:numCache>
                <c:formatCode>#,##0</c:formatCode>
                <c:ptCount val="6"/>
                <c:pt idx="0">
                  <c:v>199</c:v>
                </c:pt>
                <c:pt idx="1">
                  <c:v>-11</c:v>
                </c:pt>
                <c:pt idx="2">
                  <c:v>-6</c:v>
                </c:pt>
                <c:pt idx="3">
                  <c:v>92</c:v>
                </c:pt>
                <c:pt idx="4">
                  <c:v>131</c:v>
                </c:pt>
                <c:pt idx="5">
                  <c:v>-18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255-489D-A928-265B874D94E5}"/>
            </c:ext>
          </c:extLst>
        </c:ser>
        <c:ser>
          <c:idx val="4"/>
          <c:order val="2"/>
          <c:tx>
            <c:v>2014 Small</c:v>
          </c:tx>
          <c:spPr>
            <a:solidFill>
              <a:schemeClr val="accent6"/>
            </a:solidFill>
          </c:spPr>
          <c:invertIfNegative val="0"/>
          <c:val>
            <c:numRef>
              <c:f>'T2 Bar'!$Y$45:$AD$45</c:f>
              <c:numCache>
                <c:formatCode>#,##0</c:formatCode>
                <c:ptCount val="6"/>
                <c:pt idx="0">
                  <c:v>241</c:v>
                </c:pt>
                <c:pt idx="1">
                  <c:v>10</c:v>
                </c:pt>
                <c:pt idx="2">
                  <c:v>-3</c:v>
                </c:pt>
                <c:pt idx="3">
                  <c:v>214</c:v>
                </c:pt>
                <c:pt idx="4">
                  <c:v>209</c:v>
                </c:pt>
                <c:pt idx="5">
                  <c:v>-12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255-489D-A928-265B874D94E5}"/>
            </c:ext>
          </c:extLst>
        </c:ser>
        <c:ser>
          <c:idx val="2"/>
          <c:order val="3"/>
          <c:tx>
            <c:v>2007 Non-Small</c:v>
          </c:tx>
          <c:spPr>
            <a:pattFill prst="smCheck">
              <a:fgClr>
                <a:srgbClr val="FF0000"/>
              </a:fgClr>
              <a:bgClr>
                <a:schemeClr val="bg1"/>
              </a:bgClr>
            </a:pattFill>
          </c:spPr>
          <c:invertIfNegative val="0"/>
          <c:cat>
            <c:strRef>
              <c:f>'T2 Bar'!$Y$28:$AD$28</c:f>
              <c:strCache>
                <c:ptCount val="6"/>
                <c:pt idx="0">
                  <c:v>Sole Prop</c:v>
                </c:pt>
                <c:pt idx="1">
                  <c:v>Renter</c:v>
                </c:pt>
                <c:pt idx="2">
                  <c:v>Farm</c:v>
                </c:pt>
                <c:pt idx="3">
                  <c:v>Part</c:v>
                </c:pt>
                <c:pt idx="4">
                  <c:v>S Corp</c:v>
                </c:pt>
                <c:pt idx="5">
                  <c:v>C Corp</c:v>
                </c:pt>
              </c:strCache>
            </c:strRef>
          </c:cat>
          <c:val>
            <c:numRef>
              <c:f>'T2 Bar'!$Y$18:$AD$18</c:f>
              <c:numCache>
                <c:formatCode>#,##0</c:formatCode>
                <c:ptCount val="6"/>
                <c:pt idx="0">
                  <c:v>223</c:v>
                </c:pt>
                <c:pt idx="1">
                  <c:v>-22</c:v>
                </c:pt>
                <c:pt idx="2">
                  <c:v>-10</c:v>
                </c:pt>
                <c:pt idx="3">
                  <c:v>1425</c:v>
                </c:pt>
                <c:pt idx="4">
                  <c:v>407</c:v>
                </c:pt>
                <c:pt idx="5">
                  <c:v>1058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255-489D-A928-265B874D94E5}"/>
            </c:ext>
          </c:extLst>
        </c:ser>
        <c:ser>
          <c:idx val="3"/>
          <c:order val="4"/>
          <c:tx>
            <c:v>2010 Non-Small</c:v>
          </c:tx>
          <c:spPr>
            <a:pattFill prst="smCheck">
              <a:fgClr>
                <a:srgbClr val="0070C0"/>
              </a:fgClr>
              <a:bgClr>
                <a:schemeClr val="bg1"/>
              </a:bgClr>
            </a:pattFill>
          </c:spPr>
          <c:invertIfNegative val="0"/>
          <c:cat>
            <c:strRef>
              <c:f>'T2 Bar'!$Y$28:$AD$28</c:f>
              <c:strCache>
                <c:ptCount val="6"/>
                <c:pt idx="0">
                  <c:v>Sole Prop</c:v>
                </c:pt>
                <c:pt idx="1">
                  <c:v>Renter</c:v>
                </c:pt>
                <c:pt idx="2">
                  <c:v>Farm</c:v>
                </c:pt>
                <c:pt idx="3">
                  <c:v>Part</c:v>
                </c:pt>
                <c:pt idx="4">
                  <c:v>S Corp</c:v>
                </c:pt>
                <c:pt idx="5">
                  <c:v>C Corp</c:v>
                </c:pt>
              </c:strCache>
            </c:strRef>
          </c:cat>
          <c:val>
            <c:numRef>
              <c:f>'T2 Bar'!$Y$19:$AD$19</c:f>
              <c:numCache>
                <c:formatCode>#,##0</c:formatCode>
                <c:ptCount val="6"/>
                <c:pt idx="0">
                  <c:v>199</c:v>
                </c:pt>
                <c:pt idx="1">
                  <c:v>-11</c:v>
                </c:pt>
                <c:pt idx="2">
                  <c:v>-7</c:v>
                </c:pt>
                <c:pt idx="3">
                  <c:v>931</c:v>
                </c:pt>
                <c:pt idx="4">
                  <c:v>320</c:v>
                </c:pt>
                <c:pt idx="5">
                  <c:v>798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255-489D-A928-265B874D94E5}"/>
            </c:ext>
          </c:extLst>
        </c:ser>
        <c:ser>
          <c:idx val="5"/>
          <c:order val="5"/>
          <c:tx>
            <c:v>2014 Non-Small</c:v>
          </c:tx>
          <c:spPr>
            <a:pattFill prst="smCheck">
              <a:fgClr>
                <a:schemeClr val="accent6"/>
              </a:fgClr>
              <a:bgClr>
                <a:schemeClr val="bg1"/>
              </a:bgClr>
            </a:pattFill>
          </c:spPr>
          <c:invertIfNegative val="0"/>
          <c:val>
            <c:numRef>
              <c:f>'T2 Bar'!$Y$20:$AD$20</c:f>
              <c:numCache>
                <c:formatCode>#,##0</c:formatCode>
                <c:ptCount val="6"/>
                <c:pt idx="0">
                  <c:v>242</c:v>
                </c:pt>
                <c:pt idx="1">
                  <c:v>10</c:v>
                </c:pt>
                <c:pt idx="2">
                  <c:v>-2</c:v>
                </c:pt>
                <c:pt idx="3">
                  <c:v>1722</c:v>
                </c:pt>
                <c:pt idx="4">
                  <c:v>489</c:v>
                </c:pt>
                <c:pt idx="5">
                  <c:v>1161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5255-489D-A928-265B874D94E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63164904"/>
        <c:axId val="1"/>
      </c:barChart>
      <c:catAx>
        <c:axId val="6631649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  <c:max val="1800"/>
        </c:scaling>
        <c:delete val="0"/>
        <c:axPos val="l"/>
        <c:majorGridlines/>
        <c:numFmt formatCode="#,##0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66316490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9.1014200436641962E-2"/>
          <c:y val="8.2012758107507147E-2"/>
          <c:w val="0.14874931133501879"/>
          <c:h val="0.32135497037219918"/>
        </c:manualLayout>
      </c:layout>
      <c:overlay val="0"/>
      <c:txPr>
        <a:bodyPr/>
        <a:lstStyle/>
        <a:p>
          <a:pPr>
            <a:defRPr sz="775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'T6 Bar'!$M$18</c:f>
              <c:strCache>
                <c:ptCount val="1"/>
                <c:pt idx="0">
                  <c:v>2007 Employer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cat>
            <c:strRef>
              <c:f>'T6 Bar'!$N$3:$S$3</c:f>
              <c:strCache>
                <c:ptCount val="6"/>
                <c:pt idx="0">
                  <c:v>Sole Prop</c:v>
                </c:pt>
                <c:pt idx="1">
                  <c:v>Renter</c:v>
                </c:pt>
                <c:pt idx="2">
                  <c:v>Farm</c:v>
                </c:pt>
                <c:pt idx="3">
                  <c:v>Part</c:v>
                </c:pt>
                <c:pt idx="4">
                  <c:v>S Corp</c:v>
                </c:pt>
                <c:pt idx="5">
                  <c:v>C Corp</c:v>
                </c:pt>
              </c:strCache>
            </c:strRef>
          </c:cat>
          <c:val>
            <c:numRef>
              <c:f>'T6 Bar'!$N$18:$S$18</c:f>
              <c:numCache>
                <c:formatCode>#,##0</c:formatCode>
                <c:ptCount val="6"/>
                <c:pt idx="0">
                  <c:v>78</c:v>
                </c:pt>
                <c:pt idx="1">
                  <c:v>0</c:v>
                </c:pt>
                <c:pt idx="2">
                  <c:v>-2</c:v>
                </c:pt>
                <c:pt idx="3">
                  <c:v>45</c:v>
                </c:pt>
                <c:pt idx="4">
                  <c:v>108</c:v>
                </c:pt>
                <c:pt idx="5">
                  <c:v>-8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65F-4B7D-9CCC-C9475A11DA8D}"/>
            </c:ext>
          </c:extLst>
        </c:ser>
        <c:ser>
          <c:idx val="2"/>
          <c:order val="1"/>
          <c:tx>
            <c:strRef>
              <c:f>'T6 Bar'!$M$43</c:f>
              <c:strCache>
                <c:ptCount val="1"/>
                <c:pt idx="0">
                  <c:v>2010 Employer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val>
            <c:numRef>
              <c:f>'T6 Bar'!$N$43:$S$43</c:f>
              <c:numCache>
                <c:formatCode>#,##0</c:formatCode>
                <c:ptCount val="6"/>
                <c:pt idx="0">
                  <c:v>69</c:v>
                </c:pt>
                <c:pt idx="1">
                  <c:v>0</c:v>
                </c:pt>
                <c:pt idx="2">
                  <c:v>-1</c:v>
                </c:pt>
                <c:pt idx="3">
                  <c:v>35</c:v>
                </c:pt>
                <c:pt idx="4">
                  <c:v>93</c:v>
                </c:pt>
                <c:pt idx="5">
                  <c:v>-14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65F-4B7D-9CCC-C9475A11DA8D}"/>
            </c:ext>
          </c:extLst>
        </c:ser>
        <c:ser>
          <c:idx val="4"/>
          <c:order val="2"/>
          <c:tx>
            <c:v>2014 Employer</c:v>
          </c:tx>
          <c:spPr>
            <a:solidFill>
              <a:schemeClr val="accent6"/>
            </a:solidFill>
          </c:spPr>
          <c:invertIfNegative val="0"/>
          <c:val>
            <c:numRef>
              <c:f>'T6 Bar'!$X$43:$AC$43</c:f>
              <c:numCache>
                <c:formatCode>#,##0</c:formatCode>
                <c:ptCount val="6"/>
                <c:pt idx="0">
                  <c:v>86</c:v>
                </c:pt>
                <c:pt idx="1">
                  <c:v>0</c:v>
                </c:pt>
                <c:pt idx="2">
                  <c:v>1</c:v>
                </c:pt>
                <c:pt idx="3">
                  <c:v>55</c:v>
                </c:pt>
                <c:pt idx="4">
                  <c:v>143</c:v>
                </c:pt>
                <c:pt idx="5">
                  <c:v>-10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65F-4B7D-9CCC-C9475A11DA8D}"/>
            </c:ext>
          </c:extLst>
        </c:ser>
        <c:ser>
          <c:idx val="1"/>
          <c:order val="3"/>
          <c:tx>
            <c:strRef>
              <c:f>'T6 Bar'!$M$19</c:f>
              <c:strCache>
                <c:ptCount val="1"/>
                <c:pt idx="0">
                  <c:v>2007 Non-Employer</c:v>
                </c:pt>
              </c:strCache>
            </c:strRef>
          </c:tx>
          <c:spPr>
            <a:pattFill prst="smCheck">
              <a:fgClr>
                <a:srgbClr val="FF0000"/>
              </a:fgClr>
              <a:bgClr>
                <a:schemeClr val="bg1"/>
              </a:bgClr>
            </a:pattFill>
          </c:spPr>
          <c:invertIfNegative val="0"/>
          <c:cat>
            <c:strRef>
              <c:f>'T6 Bar'!$N$3:$S$3</c:f>
              <c:strCache>
                <c:ptCount val="6"/>
                <c:pt idx="0">
                  <c:v>Sole Prop</c:v>
                </c:pt>
                <c:pt idx="1">
                  <c:v>Renter</c:v>
                </c:pt>
                <c:pt idx="2">
                  <c:v>Farm</c:v>
                </c:pt>
                <c:pt idx="3">
                  <c:v>Part</c:v>
                </c:pt>
                <c:pt idx="4">
                  <c:v>S Corp</c:v>
                </c:pt>
                <c:pt idx="5">
                  <c:v>C Corp</c:v>
                </c:pt>
              </c:strCache>
            </c:strRef>
          </c:cat>
          <c:val>
            <c:numRef>
              <c:f>'T6 Bar'!$N$19:$S$19</c:f>
              <c:numCache>
                <c:formatCode>#,##0</c:formatCode>
                <c:ptCount val="6"/>
                <c:pt idx="0">
                  <c:v>143</c:v>
                </c:pt>
                <c:pt idx="1">
                  <c:v>-21</c:v>
                </c:pt>
                <c:pt idx="2">
                  <c:v>-9</c:v>
                </c:pt>
                <c:pt idx="3">
                  <c:v>125</c:v>
                </c:pt>
                <c:pt idx="4">
                  <c:v>57</c:v>
                </c:pt>
                <c:pt idx="5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65F-4B7D-9CCC-C9475A11DA8D}"/>
            </c:ext>
          </c:extLst>
        </c:ser>
        <c:ser>
          <c:idx val="3"/>
          <c:order val="4"/>
          <c:tx>
            <c:strRef>
              <c:f>'T6 Bar'!$M$44</c:f>
              <c:strCache>
                <c:ptCount val="1"/>
                <c:pt idx="0">
                  <c:v>2010 Non-Employer</c:v>
                </c:pt>
              </c:strCache>
            </c:strRef>
          </c:tx>
          <c:spPr>
            <a:pattFill prst="smCheck">
              <a:fgClr>
                <a:srgbClr val="0070C0"/>
              </a:fgClr>
              <a:bgClr>
                <a:schemeClr val="bg1"/>
              </a:bgClr>
            </a:pattFill>
          </c:spPr>
          <c:invertIfNegative val="0"/>
          <c:val>
            <c:numRef>
              <c:f>'T6 Bar'!$N$44:$S$44</c:f>
              <c:numCache>
                <c:formatCode>#,##0</c:formatCode>
                <c:ptCount val="6"/>
                <c:pt idx="0">
                  <c:v>130</c:v>
                </c:pt>
                <c:pt idx="1">
                  <c:v>-11</c:v>
                </c:pt>
                <c:pt idx="2">
                  <c:v>-5</c:v>
                </c:pt>
                <c:pt idx="3">
                  <c:v>57</c:v>
                </c:pt>
                <c:pt idx="4">
                  <c:v>39</c:v>
                </c:pt>
                <c:pt idx="5">
                  <c:v>-4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65F-4B7D-9CCC-C9475A11DA8D}"/>
            </c:ext>
          </c:extLst>
        </c:ser>
        <c:ser>
          <c:idx val="5"/>
          <c:order val="5"/>
          <c:tx>
            <c:strRef>
              <c:f>'T6 Bar'!$W$44</c:f>
              <c:strCache>
                <c:ptCount val="1"/>
                <c:pt idx="0">
                  <c:v>2014 Non-Employer</c:v>
                </c:pt>
              </c:strCache>
            </c:strRef>
          </c:tx>
          <c:spPr>
            <a:pattFill prst="smCheck">
              <a:fgClr>
                <a:schemeClr val="accent6"/>
              </a:fgClr>
              <a:bgClr>
                <a:schemeClr val="bg1"/>
              </a:bgClr>
            </a:pattFill>
          </c:spPr>
          <c:invertIfNegative val="0"/>
          <c:val>
            <c:numRef>
              <c:f>'T6 Bar'!$X$44:$AC$44</c:f>
              <c:numCache>
                <c:formatCode>#,##0</c:formatCode>
                <c:ptCount val="6"/>
                <c:pt idx="0">
                  <c:v>155</c:v>
                </c:pt>
                <c:pt idx="1">
                  <c:v>10</c:v>
                </c:pt>
                <c:pt idx="2">
                  <c:v>-4</c:v>
                </c:pt>
                <c:pt idx="3">
                  <c:v>159</c:v>
                </c:pt>
                <c:pt idx="4">
                  <c:v>66</c:v>
                </c:pt>
                <c:pt idx="5">
                  <c:v>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165F-4B7D-9CCC-C9475A11DA8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55206904"/>
        <c:axId val="1"/>
      </c:barChart>
      <c:catAx>
        <c:axId val="6552069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l"/>
        <c:majorGridlines/>
        <c:numFmt formatCode="#,##0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65520690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8388323410793159"/>
          <c:y val="0.35129626978445877"/>
          <c:w val="0.20798668459125536"/>
          <c:h val="0.27311445160264058"/>
        </c:manualLayout>
      </c:layout>
      <c:overlay val="0"/>
      <c:txPr>
        <a:bodyPr/>
        <a:lstStyle/>
        <a:p>
          <a:pPr>
            <a:defRPr sz="775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372" cy="464184"/>
          </a:xfrm>
          <a:prstGeom prst="rect">
            <a:avLst/>
          </a:prstGeom>
        </p:spPr>
        <p:txBody>
          <a:bodyPr vert="horz" lIns="91650" tIns="45825" rIns="91650" bIns="4582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436" y="0"/>
            <a:ext cx="3038372" cy="464184"/>
          </a:xfrm>
          <a:prstGeom prst="rect">
            <a:avLst/>
          </a:prstGeom>
        </p:spPr>
        <p:txBody>
          <a:bodyPr vert="horz" lIns="91650" tIns="45825" rIns="91650" bIns="45825" rtlCol="0"/>
          <a:lstStyle>
            <a:lvl1pPr algn="r">
              <a:defRPr sz="1200"/>
            </a:lvl1pPr>
          </a:lstStyle>
          <a:p>
            <a:fld id="{C604CD14-512E-4ED5-BC62-E538007162F6}" type="datetimeFigureOut">
              <a:rPr lang="en-US" smtClean="0"/>
              <a:t>11/6/20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30627"/>
            <a:ext cx="3038372" cy="464184"/>
          </a:xfrm>
          <a:prstGeom prst="rect">
            <a:avLst/>
          </a:prstGeom>
        </p:spPr>
        <p:txBody>
          <a:bodyPr vert="horz" lIns="91650" tIns="45825" rIns="91650" bIns="4582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436" y="8830627"/>
            <a:ext cx="3038372" cy="464184"/>
          </a:xfrm>
          <a:prstGeom prst="rect">
            <a:avLst/>
          </a:prstGeom>
        </p:spPr>
        <p:txBody>
          <a:bodyPr vert="horz" lIns="91650" tIns="45825" rIns="91650" bIns="45825" rtlCol="0" anchor="b"/>
          <a:lstStyle>
            <a:lvl1pPr algn="r">
              <a:defRPr sz="1200"/>
            </a:lvl1pPr>
          </a:lstStyle>
          <a:p>
            <a:fld id="{20639290-6861-4206-AFE3-4D55B23408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60523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4820"/>
          </a:xfrm>
          <a:prstGeom prst="rect">
            <a:avLst/>
          </a:prstGeom>
        </p:spPr>
        <p:txBody>
          <a:bodyPr vert="horz" lIns="93172" tIns="46586" rIns="93172" bIns="4658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1"/>
            <a:ext cx="3037840" cy="464820"/>
          </a:xfrm>
          <a:prstGeom prst="rect">
            <a:avLst/>
          </a:prstGeom>
        </p:spPr>
        <p:txBody>
          <a:bodyPr vert="horz" lIns="93172" tIns="46586" rIns="93172" bIns="46586" rtlCol="0"/>
          <a:lstStyle>
            <a:lvl1pPr algn="r">
              <a:defRPr sz="1200"/>
            </a:lvl1pPr>
          </a:lstStyle>
          <a:p>
            <a:fld id="{F596556E-D92C-4943-8DC9-CB9A7CAB1341}" type="datetimeFigureOut">
              <a:rPr lang="en-US" smtClean="0"/>
              <a:t>11/6/20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8500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2" tIns="46586" rIns="93172" bIns="4658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1"/>
            <a:ext cx="5608320" cy="4183380"/>
          </a:xfrm>
          <a:prstGeom prst="rect">
            <a:avLst/>
          </a:prstGeom>
        </p:spPr>
        <p:txBody>
          <a:bodyPr vert="horz" lIns="93172" tIns="46586" rIns="93172" bIns="4658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2" tIns="46586" rIns="93172" bIns="4658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2" tIns="46586" rIns="93172" bIns="46586" rtlCol="0" anchor="b"/>
          <a:lstStyle>
            <a:lvl1pPr algn="r">
              <a:defRPr sz="1200"/>
            </a:lvl1pPr>
          </a:lstStyle>
          <a:p>
            <a:fld id="{068ADE0E-12BD-4DC4-8CFC-B74AF52C7F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95430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3815775"/>
            <a:ext cx="10363200" cy="646331"/>
          </a:xfrm>
        </p:spPr>
        <p:txBody>
          <a:bodyPr anchor="b">
            <a:spAutoFit/>
          </a:bodyPr>
          <a:lstStyle>
            <a:lvl1pPr algn="l">
              <a:defRPr sz="40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14400" y="4464029"/>
            <a:ext cx="10363200" cy="548483"/>
          </a:xfrm>
        </p:spPr>
        <p:txBody>
          <a:bodyPr>
            <a:spAutoFit/>
          </a:bodyPr>
          <a:lstStyle>
            <a:lvl1pPr marL="0" indent="0" algn="l">
              <a:buNone/>
              <a:defRPr sz="2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Presentation Subtitle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5125454"/>
            <a:ext cx="10363200" cy="513346"/>
          </a:xfrm>
        </p:spPr>
        <p:txBody>
          <a:bodyPr>
            <a:spAutoFit/>
          </a:bodyPr>
          <a:lstStyle>
            <a:lvl1pPr marL="0" indent="0">
              <a:buNone/>
              <a:defRPr sz="2400">
                <a:solidFill>
                  <a:schemeClr val="accent4"/>
                </a:solidFill>
                <a:latin typeface="Garamond" panose="02020404030301010803" pitchFamily="18" charset="0"/>
              </a:defRPr>
            </a:lvl1pPr>
          </a:lstStyle>
          <a:p>
            <a:pPr lvl="0"/>
            <a:r>
              <a:rPr lang="en-US" dirty="0"/>
              <a:t>Name of Presenter</a:t>
            </a:r>
          </a:p>
        </p:txBody>
      </p:sp>
      <p:sp>
        <p:nvSpPr>
          <p:cNvPr id="8" name="Freeform 7"/>
          <p:cNvSpPr/>
          <p:nvPr userDrawn="1"/>
        </p:nvSpPr>
        <p:spPr>
          <a:xfrm rot="16200000" flipV="1">
            <a:off x="4164298" y="-4189075"/>
            <a:ext cx="3813850" cy="12192001"/>
          </a:xfrm>
          <a:custGeom>
            <a:avLst/>
            <a:gdLst>
              <a:gd name="connsiteX0" fmla="*/ 3813850 w 3813850"/>
              <a:gd name="connsiteY0" fmla="*/ 9144001 h 9144001"/>
              <a:gd name="connsiteX1" fmla="*/ 3813850 w 3813850"/>
              <a:gd name="connsiteY1" fmla="*/ 0 h 9144001"/>
              <a:gd name="connsiteX2" fmla="*/ 3053915 w 3813850"/>
              <a:gd name="connsiteY2" fmla="*/ 0 h 9144001"/>
              <a:gd name="connsiteX3" fmla="*/ 0 w 3813850"/>
              <a:gd name="connsiteY3" fmla="*/ 9144001 h 9144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13850" h="9144001">
                <a:moveTo>
                  <a:pt x="3813850" y="9144001"/>
                </a:moveTo>
                <a:lnTo>
                  <a:pt x="3813850" y="0"/>
                </a:lnTo>
                <a:lnTo>
                  <a:pt x="3053915" y="0"/>
                </a:lnTo>
                <a:lnTo>
                  <a:pt x="0" y="9144001"/>
                </a:lnTo>
                <a:close/>
              </a:path>
            </a:pathLst>
          </a:custGeom>
          <a:solidFill>
            <a:srgbClr val="000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80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798608"/>
            <a:ext cx="2730484" cy="1030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67778"/>
      </p:ext>
    </p:extLst>
  </p:cSld>
  <p:clrMapOvr>
    <a:masterClrMapping/>
  </p:clrMapOvr>
  <p:hf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3448" y="304800"/>
            <a:ext cx="10515600" cy="22894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E525B-90CE-4B14-91B6-1BFA233CFA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9620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ull Image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" y="0"/>
            <a:ext cx="12191999" cy="65370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799578"/>
          </a:xfrm>
          <a:solidFill>
            <a:schemeClr val="accent1">
              <a:alpha val="85000"/>
            </a:schemeClr>
          </a:solidFill>
        </p:spPr>
        <p:txBody>
          <a:bodyPr lIns="274320" tIns="274320" rIns="274320" bIns="274320"/>
          <a:lstStyle>
            <a:lvl1pPr marL="0" indent="0">
              <a:buNone/>
              <a:defRPr sz="1400" b="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E525B-90CE-4B14-91B6-1BFA233CFA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209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Foote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E525B-90CE-4B14-91B6-1BFA233CFAA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9686212"/>
      </p:ext>
    </p:extLst>
  </p:cSld>
  <p:clrMapOvr>
    <a:masterClrMapping/>
  </p:clrMapOvr>
  <p:hf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Footer and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 rot="10800000" flipV="1">
            <a:off x="1" y="2122401"/>
            <a:ext cx="1950935" cy="4381103"/>
          </a:xfrm>
          <a:custGeom>
            <a:avLst/>
            <a:gdLst>
              <a:gd name="connsiteX0" fmla="*/ 1463201 w 1463201"/>
              <a:gd name="connsiteY0" fmla="*/ 0 h 4381103"/>
              <a:gd name="connsiteX1" fmla="*/ 0 w 1463201"/>
              <a:gd name="connsiteY1" fmla="*/ 4381103 h 4381103"/>
              <a:gd name="connsiteX2" fmla="*/ 1463201 w 1463201"/>
              <a:gd name="connsiteY2" fmla="*/ 4381103 h 4381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63201" h="4381103">
                <a:moveTo>
                  <a:pt x="1463201" y="0"/>
                </a:moveTo>
                <a:lnTo>
                  <a:pt x="0" y="4381103"/>
                </a:lnTo>
                <a:lnTo>
                  <a:pt x="1463201" y="4381103"/>
                </a:lnTo>
                <a:close/>
              </a:path>
            </a:pathLst>
          </a:custGeom>
          <a:solidFill>
            <a:srgbClr val="000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9" name="Freeform 8"/>
          <p:cNvSpPr/>
          <p:nvPr/>
        </p:nvSpPr>
        <p:spPr>
          <a:xfrm rot="5400000" flipV="1">
            <a:off x="4457153" y="-1231349"/>
            <a:ext cx="3277705" cy="12192004"/>
          </a:xfrm>
          <a:custGeom>
            <a:avLst/>
            <a:gdLst>
              <a:gd name="connsiteX0" fmla="*/ 0 w 3277705"/>
              <a:gd name="connsiteY0" fmla="*/ 9144003 h 9144003"/>
              <a:gd name="connsiteX1" fmla="*/ 3277705 w 3277705"/>
              <a:gd name="connsiteY1" fmla="*/ 9144003 h 9144003"/>
              <a:gd name="connsiteX2" fmla="*/ 3277704 w 3277705"/>
              <a:gd name="connsiteY2" fmla="*/ 0 h 9144003"/>
              <a:gd name="connsiteX3" fmla="*/ 3053915 w 3277705"/>
              <a:gd name="connsiteY3" fmla="*/ 0 h 9144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77705" h="9144003">
                <a:moveTo>
                  <a:pt x="0" y="9144003"/>
                </a:moveTo>
                <a:lnTo>
                  <a:pt x="3277705" y="9144003"/>
                </a:lnTo>
                <a:lnTo>
                  <a:pt x="3277704" y="0"/>
                </a:lnTo>
                <a:lnTo>
                  <a:pt x="3053915" y="0"/>
                </a:lnTo>
                <a:close/>
              </a:path>
            </a:pathLst>
          </a:custGeom>
          <a:solidFill>
            <a:srgbClr val="000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E525B-90CE-4B14-91B6-1BFA233CFAA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0975718"/>
      </p:ext>
    </p:extLst>
  </p:cSld>
  <p:clrMapOvr>
    <a:masterClrMapping/>
  </p:clrMapOvr>
  <p:hf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3815775"/>
            <a:ext cx="10363200" cy="646331"/>
          </a:xfrm>
        </p:spPr>
        <p:txBody>
          <a:bodyPr anchor="b">
            <a:spAutoFit/>
          </a:bodyPr>
          <a:lstStyle>
            <a:lvl1pPr algn="l">
              <a:defRPr sz="40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14400" y="4464029"/>
            <a:ext cx="10363200" cy="548483"/>
          </a:xfrm>
        </p:spPr>
        <p:txBody>
          <a:bodyPr>
            <a:spAutoFit/>
          </a:bodyPr>
          <a:lstStyle>
            <a:lvl1pPr marL="0" indent="0" algn="l">
              <a:buNone/>
              <a:defRPr sz="2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Presentation Subtitle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5125454"/>
            <a:ext cx="10363200" cy="513346"/>
          </a:xfrm>
        </p:spPr>
        <p:txBody>
          <a:bodyPr>
            <a:spAutoFit/>
          </a:bodyPr>
          <a:lstStyle>
            <a:lvl1pPr marL="0" indent="0">
              <a:buNone/>
              <a:defRPr sz="2400">
                <a:solidFill>
                  <a:schemeClr val="accent4"/>
                </a:solidFill>
                <a:latin typeface="Garamond" panose="02020404030301010803" pitchFamily="18" charset="0"/>
              </a:defRPr>
            </a:lvl1pPr>
          </a:lstStyle>
          <a:p>
            <a:pPr lvl="0"/>
            <a:r>
              <a:rPr lang="en-US" dirty="0"/>
              <a:t>Name of Presenter</a:t>
            </a:r>
          </a:p>
        </p:txBody>
      </p:sp>
      <p:sp>
        <p:nvSpPr>
          <p:cNvPr id="8" name="Freeform 7"/>
          <p:cNvSpPr/>
          <p:nvPr userDrawn="1"/>
        </p:nvSpPr>
        <p:spPr>
          <a:xfrm rot="16200000" flipV="1">
            <a:off x="4164298" y="-4189075"/>
            <a:ext cx="3813850" cy="12192001"/>
          </a:xfrm>
          <a:custGeom>
            <a:avLst/>
            <a:gdLst>
              <a:gd name="connsiteX0" fmla="*/ 3813850 w 3813850"/>
              <a:gd name="connsiteY0" fmla="*/ 9144001 h 9144001"/>
              <a:gd name="connsiteX1" fmla="*/ 3813850 w 3813850"/>
              <a:gd name="connsiteY1" fmla="*/ 0 h 9144001"/>
              <a:gd name="connsiteX2" fmla="*/ 3053915 w 3813850"/>
              <a:gd name="connsiteY2" fmla="*/ 0 h 9144001"/>
              <a:gd name="connsiteX3" fmla="*/ 0 w 3813850"/>
              <a:gd name="connsiteY3" fmla="*/ 9144001 h 9144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13850" h="9144001">
                <a:moveTo>
                  <a:pt x="3813850" y="9144001"/>
                </a:moveTo>
                <a:lnTo>
                  <a:pt x="3813850" y="0"/>
                </a:lnTo>
                <a:lnTo>
                  <a:pt x="3053915" y="0"/>
                </a:lnTo>
                <a:lnTo>
                  <a:pt x="0" y="9144001"/>
                </a:lnTo>
                <a:close/>
              </a:path>
            </a:pathLst>
          </a:custGeom>
          <a:solidFill>
            <a:srgbClr val="000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240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664113"/>
            <a:ext cx="2743200" cy="1240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09187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/>
          <p:nvPr userDrawn="1"/>
        </p:nvSpPr>
        <p:spPr>
          <a:xfrm flipV="1">
            <a:off x="10094648" y="1"/>
            <a:ext cx="2097352" cy="4709905"/>
          </a:xfrm>
          <a:custGeom>
            <a:avLst/>
            <a:gdLst>
              <a:gd name="connsiteX0" fmla="*/ 0 w 1573014"/>
              <a:gd name="connsiteY0" fmla="*/ 4709905 h 4709905"/>
              <a:gd name="connsiteX1" fmla="*/ 1573014 w 1573014"/>
              <a:gd name="connsiteY1" fmla="*/ 4709905 h 4709905"/>
              <a:gd name="connsiteX2" fmla="*/ 1573014 w 1573014"/>
              <a:gd name="connsiteY2" fmla="*/ 0 h 47099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73014" h="4709905">
                <a:moveTo>
                  <a:pt x="0" y="4709905"/>
                </a:moveTo>
                <a:lnTo>
                  <a:pt x="1573014" y="4709905"/>
                </a:lnTo>
                <a:lnTo>
                  <a:pt x="1573014" y="0"/>
                </a:lnTo>
                <a:close/>
              </a:path>
            </a:pathLst>
          </a:custGeom>
          <a:solidFill>
            <a:srgbClr val="000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2400"/>
          </a:p>
        </p:txBody>
      </p:sp>
      <p:sp>
        <p:nvSpPr>
          <p:cNvPr id="13" name="Freeform 12"/>
          <p:cNvSpPr/>
          <p:nvPr userDrawn="1"/>
        </p:nvSpPr>
        <p:spPr>
          <a:xfrm rot="16200000" flipV="1">
            <a:off x="4164298" y="-4189075"/>
            <a:ext cx="3813850" cy="12192001"/>
          </a:xfrm>
          <a:custGeom>
            <a:avLst/>
            <a:gdLst>
              <a:gd name="connsiteX0" fmla="*/ 3813850 w 3813850"/>
              <a:gd name="connsiteY0" fmla="*/ 9144001 h 9144001"/>
              <a:gd name="connsiteX1" fmla="*/ 3813850 w 3813850"/>
              <a:gd name="connsiteY1" fmla="*/ 0 h 9144001"/>
              <a:gd name="connsiteX2" fmla="*/ 3053915 w 3813850"/>
              <a:gd name="connsiteY2" fmla="*/ 0 h 9144001"/>
              <a:gd name="connsiteX3" fmla="*/ 0 w 3813850"/>
              <a:gd name="connsiteY3" fmla="*/ 9144001 h 9144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13850" h="9144001">
                <a:moveTo>
                  <a:pt x="3813850" y="9144001"/>
                </a:moveTo>
                <a:lnTo>
                  <a:pt x="3813850" y="0"/>
                </a:lnTo>
                <a:lnTo>
                  <a:pt x="3053915" y="0"/>
                </a:lnTo>
                <a:lnTo>
                  <a:pt x="0" y="9144001"/>
                </a:lnTo>
                <a:close/>
              </a:path>
            </a:pathLst>
          </a:custGeom>
          <a:solidFill>
            <a:srgbClr val="000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240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3815775"/>
            <a:ext cx="10363200" cy="646331"/>
          </a:xfrm>
        </p:spPr>
        <p:txBody>
          <a:bodyPr anchor="b">
            <a:spAutoFit/>
          </a:bodyPr>
          <a:lstStyle>
            <a:lvl1pPr algn="l">
              <a:defRPr sz="40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14400" y="4464029"/>
            <a:ext cx="10363200" cy="548483"/>
          </a:xfrm>
        </p:spPr>
        <p:txBody>
          <a:bodyPr>
            <a:spAutoFit/>
          </a:bodyPr>
          <a:lstStyle>
            <a:lvl1pPr marL="0" indent="0" algn="l">
              <a:buNone/>
              <a:defRPr sz="2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Presentation Subtitle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5125454"/>
            <a:ext cx="10363200" cy="513346"/>
          </a:xfrm>
        </p:spPr>
        <p:txBody>
          <a:bodyPr>
            <a:spAutoFit/>
          </a:bodyPr>
          <a:lstStyle>
            <a:lvl1pPr marL="0" indent="0">
              <a:buNone/>
              <a:defRPr sz="2400">
                <a:solidFill>
                  <a:schemeClr val="accent4"/>
                </a:solidFill>
                <a:latin typeface="Garamond" panose="02020404030301010803" pitchFamily="18" charset="0"/>
              </a:defRPr>
            </a:lvl1pPr>
          </a:lstStyle>
          <a:p>
            <a:pPr lvl="0"/>
            <a:r>
              <a:rPr lang="en-US" dirty="0"/>
              <a:t>Name of Presenter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664113"/>
            <a:ext cx="2743200" cy="1240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2419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/>
          <p:nvPr userDrawn="1"/>
        </p:nvSpPr>
        <p:spPr>
          <a:xfrm flipV="1">
            <a:off x="10094648" y="1"/>
            <a:ext cx="2097352" cy="4709905"/>
          </a:xfrm>
          <a:custGeom>
            <a:avLst/>
            <a:gdLst>
              <a:gd name="connsiteX0" fmla="*/ 0 w 1573014"/>
              <a:gd name="connsiteY0" fmla="*/ 4709905 h 4709905"/>
              <a:gd name="connsiteX1" fmla="*/ 1573014 w 1573014"/>
              <a:gd name="connsiteY1" fmla="*/ 4709905 h 4709905"/>
              <a:gd name="connsiteX2" fmla="*/ 1573014 w 1573014"/>
              <a:gd name="connsiteY2" fmla="*/ 0 h 47099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73014" h="4709905">
                <a:moveTo>
                  <a:pt x="0" y="4709905"/>
                </a:moveTo>
                <a:lnTo>
                  <a:pt x="1573014" y="4709905"/>
                </a:lnTo>
                <a:lnTo>
                  <a:pt x="1573014" y="0"/>
                </a:lnTo>
                <a:close/>
              </a:path>
            </a:pathLst>
          </a:custGeom>
          <a:solidFill>
            <a:schemeClr val="accent2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2400"/>
          </a:p>
        </p:txBody>
      </p:sp>
      <p:sp>
        <p:nvSpPr>
          <p:cNvPr id="13" name="Freeform 12"/>
          <p:cNvSpPr/>
          <p:nvPr userDrawn="1"/>
        </p:nvSpPr>
        <p:spPr>
          <a:xfrm rot="16200000" flipV="1">
            <a:off x="4164298" y="-4189075"/>
            <a:ext cx="3813850" cy="12192001"/>
          </a:xfrm>
          <a:custGeom>
            <a:avLst/>
            <a:gdLst>
              <a:gd name="connsiteX0" fmla="*/ 3813850 w 3813850"/>
              <a:gd name="connsiteY0" fmla="*/ 9144001 h 9144001"/>
              <a:gd name="connsiteX1" fmla="*/ 3813850 w 3813850"/>
              <a:gd name="connsiteY1" fmla="*/ 0 h 9144001"/>
              <a:gd name="connsiteX2" fmla="*/ 3053915 w 3813850"/>
              <a:gd name="connsiteY2" fmla="*/ 0 h 9144001"/>
              <a:gd name="connsiteX3" fmla="*/ 0 w 3813850"/>
              <a:gd name="connsiteY3" fmla="*/ 9144001 h 9144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13850" h="9144001">
                <a:moveTo>
                  <a:pt x="3813850" y="9144001"/>
                </a:moveTo>
                <a:lnTo>
                  <a:pt x="3813850" y="0"/>
                </a:lnTo>
                <a:lnTo>
                  <a:pt x="3053915" y="0"/>
                </a:lnTo>
                <a:lnTo>
                  <a:pt x="0" y="9144001"/>
                </a:lnTo>
                <a:close/>
              </a:path>
            </a:pathLst>
          </a:custGeom>
          <a:solidFill>
            <a:srgbClr val="000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240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3815775"/>
            <a:ext cx="10363200" cy="646331"/>
          </a:xfrm>
        </p:spPr>
        <p:txBody>
          <a:bodyPr anchor="b">
            <a:spAutoFit/>
          </a:bodyPr>
          <a:lstStyle>
            <a:lvl1pPr algn="l">
              <a:defRPr sz="40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14400" y="4464029"/>
            <a:ext cx="10363200" cy="548483"/>
          </a:xfrm>
        </p:spPr>
        <p:txBody>
          <a:bodyPr>
            <a:spAutoFit/>
          </a:bodyPr>
          <a:lstStyle>
            <a:lvl1pPr marL="0" indent="0" algn="l">
              <a:buNone/>
              <a:defRPr sz="2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Presentation Subtitle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5125454"/>
            <a:ext cx="10363200" cy="513346"/>
          </a:xfrm>
        </p:spPr>
        <p:txBody>
          <a:bodyPr>
            <a:spAutoFit/>
          </a:bodyPr>
          <a:lstStyle>
            <a:lvl1pPr marL="0" indent="0">
              <a:buNone/>
              <a:defRPr sz="2400">
                <a:solidFill>
                  <a:schemeClr val="accent4"/>
                </a:solidFill>
                <a:latin typeface="Garamond" panose="02020404030301010803" pitchFamily="18" charset="0"/>
              </a:defRPr>
            </a:lvl1pPr>
          </a:lstStyle>
          <a:p>
            <a:pPr lvl="0"/>
            <a:r>
              <a:rPr lang="en-US" dirty="0"/>
              <a:t>Name of Presenter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664113"/>
            <a:ext cx="2743200" cy="1240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8179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3448" y="304800"/>
            <a:ext cx="10515600" cy="22894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E525B-90CE-4B14-91B6-1BFA233CFA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6226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ull Image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" y="0"/>
            <a:ext cx="12191999" cy="65370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799578"/>
          </a:xfrm>
          <a:solidFill>
            <a:schemeClr val="accent1">
              <a:alpha val="85000"/>
            </a:schemeClr>
          </a:solidFill>
        </p:spPr>
        <p:txBody>
          <a:bodyPr lIns="274320" tIns="274320" rIns="274320" bIns="274320"/>
          <a:lstStyle>
            <a:lvl1pPr marL="0" indent="0">
              <a:buNone/>
              <a:defRPr sz="1400" b="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E525B-90CE-4B14-91B6-1BFA233CFA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319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50783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478144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EE0F29-5710-4354-8E2A-22F613AAE36F}" type="datetime1">
              <a:rPr lang="en-US"/>
              <a:pPr>
                <a:defRPr/>
              </a:pPr>
              <a:t>11/9/20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Preliminary - Not for Quotation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2296C49-4A98-4381-B587-3D77101F57F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28597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/>
          <p:nvPr userDrawn="1"/>
        </p:nvSpPr>
        <p:spPr>
          <a:xfrm flipV="1">
            <a:off x="10094648" y="1"/>
            <a:ext cx="2097352" cy="4709905"/>
          </a:xfrm>
          <a:custGeom>
            <a:avLst/>
            <a:gdLst>
              <a:gd name="connsiteX0" fmla="*/ 0 w 1573014"/>
              <a:gd name="connsiteY0" fmla="*/ 4709905 h 4709905"/>
              <a:gd name="connsiteX1" fmla="*/ 1573014 w 1573014"/>
              <a:gd name="connsiteY1" fmla="*/ 4709905 h 4709905"/>
              <a:gd name="connsiteX2" fmla="*/ 1573014 w 1573014"/>
              <a:gd name="connsiteY2" fmla="*/ 0 h 47099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73014" h="4709905">
                <a:moveTo>
                  <a:pt x="0" y="4709905"/>
                </a:moveTo>
                <a:lnTo>
                  <a:pt x="1573014" y="4709905"/>
                </a:lnTo>
                <a:lnTo>
                  <a:pt x="1573014" y="0"/>
                </a:lnTo>
                <a:close/>
              </a:path>
            </a:pathLst>
          </a:custGeom>
          <a:solidFill>
            <a:srgbClr val="000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13" name="Freeform 12"/>
          <p:cNvSpPr/>
          <p:nvPr/>
        </p:nvSpPr>
        <p:spPr>
          <a:xfrm rot="16200000" flipV="1">
            <a:off x="4164298" y="-4189075"/>
            <a:ext cx="3813850" cy="12192001"/>
          </a:xfrm>
          <a:custGeom>
            <a:avLst/>
            <a:gdLst>
              <a:gd name="connsiteX0" fmla="*/ 3813850 w 3813850"/>
              <a:gd name="connsiteY0" fmla="*/ 9144001 h 9144001"/>
              <a:gd name="connsiteX1" fmla="*/ 3813850 w 3813850"/>
              <a:gd name="connsiteY1" fmla="*/ 0 h 9144001"/>
              <a:gd name="connsiteX2" fmla="*/ 3053915 w 3813850"/>
              <a:gd name="connsiteY2" fmla="*/ 0 h 9144001"/>
              <a:gd name="connsiteX3" fmla="*/ 0 w 3813850"/>
              <a:gd name="connsiteY3" fmla="*/ 9144001 h 9144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13850" h="9144001">
                <a:moveTo>
                  <a:pt x="3813850" y="9144001"/>
                </a:moveTo>
                <a:lnTo>
                  <a:pt x="3813850" y="0"/>
                </a:lnTo>
                <a:lnTo>
                  <a:pt x="3053915" y="0"/>
                </a:lnTo>
                <a:lnTo>
                  <a:pt x="0" y="9144001"/>
                </a:lnTo>
                <a:close/>
              </a:path>
            </a:pathLst>
          </a:custGeom>
          <a:solidFill>
            <a:srgbClr val="000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3815775"/>
            <a:ext cx="10363200" cy="646331"/>
          </a:xfrm>
        </p:spPr>
        <p:txBody>
          <a:bodyPr anchor="b">
            <a:spAutoFit/>
          </a:bodyPr>
          <a:lstStyle>
            <a:lvl1pPr algn="l">
              <a:defRPr sz="40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14400" y="4464029"/>
            <a:ext cx="10363200" cy="548483"/>
          </a:xfrm>
        </p:spPr>
        <p:txBody>
          <a:bodyPr>
            <a:spAutoFit/>
          </a:bodyPr>
          <a:lstStyle>
            <a:lvl1pPr marL="0" indent="0" algn="l">
              <a:buNone/>
              <a:defRPr sz="2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Presentation Subtitle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5125454"/>
            <a:ext cx="10363200" cy="513346"/>
          </a:xfrm>
        </p:spPr>
        <p:txBody>
          <a:bodyPr>
            <a:spAutoFit/>
          </a:bodyPr>
          <a:lstStyle>
            <a:lvl1pPr marL="0" indent="0">
              <a:buNone/>
              <a:defRPr sz="2400">
                <a:solidFill>
                  <a:schemeClr val="accent4"/>
                </a:solidFill>
                <a:latin typeface="Garamond" panose="02020404030301010803" pitchFamily="18" charset="0"/>
              </a:defRPr>
            </a:lvl1pPr>
          </a:lstStyle>
          <a:p>
            <a:pPr lvl="0"/>
            <a:r>
              <a:rPr lang="en-US" dirty="0"/>
              <a:t>Name of Presenter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798608"/>
            <a:ext cx="2730484" cy="1030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12784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/>
          <p:nvPr/>
        </p:nvSpPr>
        <p:spPr>
          <a:xfrm flipV="1">
            <a:off x="10094648" y="1"/>
            <a:ext cx="2097352" cy="4709905"/>
          </a:xfrm>
          <a:custGeom>
            <a:avLst/>
            <a:gdLst>
              <a:gd name="connsiteX0" fmla="*/ 0 w 1573014"/>
              <a:gd name="connsiteY0" fmla="*/ 4709905 h 4709905"/>
              <a:gd name="connsiteX1" fmla="*/ 1573014 w 1573014"/>
              <a:gd name="connsiteY1" fmla="*/ 4709905 h 4709905"/>
              <a:gd name="connsiteX2" fmla="*/ 1573014 w 1573014"/>
              <a:gd name="connsiteY2" fmla="*/ 0 h 47099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73014" h="4709905">
                <a:moveTo>
                  <a:pt x="0" y="4709905"/>
                </a:moveTo>
                <a:lnTo>
                  <a:pt x="1573014" y="4709905"/>
                </a:lnTo>
                <a:lnTo>
                  <a:pt x="1573014" y="0"/>
                </a:lnTo>
                <a:close/>
              </a:path>
            </a:pathLst>
          </a:custGeom>
          <a:solidFill>
            <a:schemeClr val="accent2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13" name="Freeform 12"/>
          <p:cNvSpPr/>
          <p:nvPr/>
        </p:nvSpPr>
        <p:spPr>
          <a:xfrm rot="16200000" flipV="1">
            <a:off x="4164298" y="-4189075"/>
            <a:ext cx="3813850" cy="12192001"/>
          </a:xfrm>
          <a:custGeom>
            <a:avLst/>
            <a:gdLst>
              <a:gd name="connsiteX0" fmla="*/ 3813850 w 3813850"/>
              <a:gd name="connsiteY0" fmla="*/ 9144001 h 9144001"/>
              <a:gd name="connsiteX1" fmla="*/ 3813850 w 3813850"/>
              <a:gd name="connsiteY1" fmla="*/ 0 h 9144001"/>
              <a:gd name="connsiteX2" fmla="*/ 3053915 w 3813850"/>
              <a:gd name="connsiteY2" fmla="*/ 0 h 9144001"/>
              <a:gd name="connsiteX3" fmla="*/ 0 w 3813850"/>
              <a:gd name="connsiteY3" fmla="*/ 9144001 h 9144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13850" h="9144001">
                <a:moveTo>
                  <a:pt x="3813850" y="9144001"/>
                </a:moveTo>
                <a:lnTo>
                  <a:pt x="3813850" y="0"/>
                </a:lnTo>
                <a:lnTo>
                  <a:pt x="3053915" y="0"/>
                </a:lnTo>
                <a:lnTo>
                  <a:pt x="0" y="9144001"/>
                </a:lnTo>
                <a:close/>
              </a:path>
            </a:pathLst>
          </a:custGeom>
          <a:solidFill>
            <a:srgbClr val="000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3815775"/>
            <a:ext cx="10363200" cy="646331"/>
          </a:xfrm>
        </p:spPr>
        <p:txBody>
          <a:bodyPr anchor="b">
            <a:spAutoFit/>
          </a:bodyPr>
          <a:lstStyle>
            <a:lvl1pPr algn="l">
              <a:defRPr sz="40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14400" y="4464029"/>
            <a:ext cx="10363200" cy="548483"/>
          </a:xfrm>
        </p:spPr>
        <p:txBody>
          <a:bodyPr>
            <a:spAutoFit/>
          </a:bodyPr>
          <a:lstStyle>
            <a:lvl1pPr marL="0" indent="0" algn="l">
              <a:buNone/>
              <a:defRPr sz="2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Presentation Subtitle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5125454"/>
            <a:ext cx="10363200" cy="513346"/>
          </a:xfrm>
        </p:spPr>
        <p:txBody>
          <a:bodyPr>
            <a:spAutoFit/>
          </a:bodyPr>
          <a:lstStyle>
            <a:lvl1pPr marL="0" indent="0">
              <a:buNone/>
              <a:defRPr sz="2400">
                <a:solidFill>
                  <a:schemeClr val="accent4"/>
                </a:solidFill>
                <a:latin typeface="Garamond" panose="02020404030301010803" pitchFamily="18" charset="0"/>
              </a:defRPr>
            </a:lvl1pPr>
          </a:lstStyle>
          <a:p>
            <a:pPr lvl="0"/>
            <a:r>
              <a:rPr lang="en-US" dirty="0"/>
              <a:t>Name of Presenter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798608"/>
            <a:ext cx="2730484" cy="1030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5292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E525B-90CE-4B14-91B6-1BFA233CFAA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862018"/>
      </p:ext>
    </p:extLst>
  </p:cSld>
  <p:clrMapOvr>
    <a:masterClrMapping/>
  </p:clrMapOvr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: Emphasis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6503505"/>
            <a:ext cx="12192000" cy="384735"/>
          </a:xfrm>
          <a:prstGeom prst="rect">
            <a:avLst/>
          </a:prstGeom>
          <a:solidFill>
            <a:srgbClr val="003D7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rgbClr val="002C77"/>
              </a:solidFill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0" y="6503505"/>
            <a:ext cx="2133600" cy="384735"/>
          </a:xfrm>
          <a:custGeom>
            <a:avLst/>
            <a:gdLst>
              <a:gd name="connsiteX0" fmla="*/ 0 w 1600200"/>
              <a:gd name="connsiteY0" fmla="*/ 0 h 384735"/>
              <a:gd name="connsiteX1" fmla="*/ 1472137 w 1600200"/>
              <a:gd name="connsiteY1" fmla="*/ 0 h 384735"/>
              <a:gd name="connsiteX2" fmla="*/ 1600200 w 1600200"/>
              <a:gd name="connsiteY2" fmla="*/ 384735 h 384735"/>
              <a:gd name="connsiteX3" fmla="*/ 0 w 1600200"/>
              <a:gd name="connsiteY3" fmla="*/ 384735 h 3847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00200" h="384735">
                <a:moveTo>
                  <a:pt x="0" y="0"/>
                </a:moveTo>
                <a:lnTo>
                  <a:pt x="1472137" y="0"/>
                </a:lnTo>
                <a:lnTo>
                  <a:pt x="1600200" y="384735"/>
                </a:lnTo>
                <a:lnTo>
                  <a:pt x="0" y="384735"/>
                </a:lnTo>
                <a:close/>
              </a:path>
            </a:pathLst>
          </a:custGeom>
          <a:solidFill>
            <a:srgbClr val="00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sz="18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E525B-90CE-4B14-91B6-1BFA233CFAA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6607322"/>
            <a:ext cx="914400" cy="17447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9720" y="6600792"/>
            <a:ext cx="2697480" cy="197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062645"/>
      </p:ext>
    </p:extLst>
  </p:cSld>
  <p:clrMapOvr>
    <a:masterClrMapping/>
  </p:clrMapOvr>
  <p:hf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4993" y="1709740"/>
            <a:ext cx="10515600" cy="2852737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14993" y="4724401"/>
            <a:ext cx="10515600" cy="513346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Freeform 9"/>
          <p:cNvSpPr/>
          <p:nvPr/>
        </p:nvSpPr>
        <p:spPr>
          <a:xfrm flipV="1">
            <a:off x="10094648" y="1"/>
            <a:ext cx="2097352" cy="4709905"/>
          </a:xfrm>
          <a:custGeom>
            <a:avLst/>
            <a:gdLst>
              <a:gd name="connsiteX0" fmla="*/ 0 w 1573014"/>
              <a:gd name="connsiteY0" fmla="*/ 4709905 h 4709905"/>
              <a:gd name="connsiteX1" fmla="*/ 1573014 w 1573014"/>
              <a:gd name="connsiteY1" fmla="*/ 4709905 h 4709905"/>
              <a:gd name="connsiteX2" fmla="*/ 1573014 w 1573014"/>
              <a:gd name="connsiteY2" fmla="*/ 0 h 47099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73014" h="4709905">
                <a:moveTo>
                  <a:pt x="0" y="4709905"/>
                </a:moveTo>
                <a:lnTo>
                  <a:pt x="1573014" y="4709905"/>
                </a:lnTo>
                <a:lnTo>
                  <a:pt x="1573014" y="0"/>
                </a:lnTo>
                <a:close/>
              </a:path>
            </a:pathLst>
          </a:custGeom>
          <a:solidFill>
            <a:srgbClr val="000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6" name="Freeform 5"/>
          <p:cNvSpPr/>
          <p:nvPr/>
        </p:nvSpPr>
        <p:spPr>
          <a:xfrm rot="16200000" flipV="1">
            <a:off x="4164298" y="-4189075"/>
            <a:ext cx="3813850" cy="12192001"/>
          </a:xfrm>
          <a:custGeom>
            <a:avLst/>
            <a:gdLst>
              <a:gd name="connsiteX0" fmla="*/ 3813850 w 3813850"/>
              <a:gd name="connsiteY0" fmla="*/ 9144001 h 9144001"/>
              <a:gd name="connsiteX1" fmla="*/ 3813850 w 3813850"/>
              <a:gd name="connsiteY1" fmla="*/ 0 h 9144001"/>
              <a:gd name="connsiteX2" fmla="*/ 3053915 w 3813850"/>
              <a:gd name="connsiteY2" fmla="*/ 0 h 9144001"/>
              <a:gd name="connsiteX3" fmla="*/ 0 w 3813850"/>
              <a:gd name="connsiteY3" fmla="*/ 9144001 h 9144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13850" h="9144001">
                <a:moveTo>
                  <a:pt x="3813850" y="9144001"/>
                </a:moveTo>
                <a:lnTo>
                  <a:pt x="3813850" y="0"/>
                </a:lnTo>
                <a:lnTo>
                  <a:pt x="3053915" y="0"/>
                </a:lnTo>
                <a:lnTo>
                  <a:pt x="0" y="9144001"/>
                </a:lnTo>
                <a:close/>
              </a:path>
            </a:pathLst>
          </a:custGeom>
          <a:solidFill>
            <a:srgbClr val="000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7" name="Freeform 6"/>
          <p:cNvSpPr/>
          <p:nvPr userDrawn="1"/>
        </p:nvSpPr>
        <p:spPr>
          <a:xfrm flipV="1">
            <a:off x="10094648" y="1"/>
            <a:ext cx="2097352" cy="4709905"/>
          </a:xfrm>
          <a:custGeom>
            <a:avLst/>
            <a:gdLst>
              <a:gd name="connsiteX0" fmla="*/ 0 w 1573014"/>
              <a:gd name="connsiteY0" fmla="*/ 4709905 h 4709905"/>
              <a:gd name="connsiteX1" fmla="*/ 1573014 w 1573014"/>
              <a:gd name="connsiteY1" fmla="*/ 4709905 h 4709905"/>
              <a:gd name="connsiteX2" fmla="*/ 1573014 w 1573014"/>
              <a:gd name="connsiteY2" fmla="*/ 0 h 47099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73014" h="4709905">
                <a:moveTo>
                  <a:pt x="0" y="4709905"/>
                </a:moveTo>
                <a:lnTo>
                  <a:pt x="1573014" y="4709905"/>
                </a:lnTo>
                <a:lnTo>
                  <a:pt x="1573014" y="0"/>
                </a:lnTo>
                <a:close/>
              </a:path>
            </a:pathLst>
          </a:custGeom>
          <a:solidFill>
            <a:srgbClr val="000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2400"/>
          </a:p>
        </p:txBody>
      </p:sp>
      <p:sp>
        <p:nvSpPr>
          <p:cNvPr id="8" name="Freeform 7"/>
          <p:cNvSpPr/>
          <p:nvPr userDrawn="1"/>
        </p:nvSpPr>
        <p:spPr>
          <a:xfrm rot="16200000" flipV="1">
            <a:off x="4164298" y="-4189075"/>
            <a:ext cx="3813850" cy="12192001"/>
          </a:xfrm>
          <a:custGeom>
            <a:avLst/>
            <a:gdLst>
              <a:gd name="connsiteX0" fmla="*/ 3813850 w 3813850"/>
              <a:gd name="connsiteY0" fmla="*/ 9144001 h 9144001"/>
              <a:gd name="connsiteX1" fmla="*/ 3813850 w 3813850"/>
              <a:gd name="connsiteY1" fmla="*/ 0 h 9144001"/>
              <a:gd name="connsiteX2" fmla="*/ 3053915 w 3813850"/>
              <a:gd name="connsiteY2" fmla="*/ 0 h 9144001"/>
              <a:gd name="connsiteX3" fmla="*/ 0 w 3813850"/>
              <a:gd name="connsiteY3" fmla="*/ 9144001 h 9144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13850" h="9144001">
                <a:moveTo>
                  <a:pt x="3813850" y="9144001"/>
                </a:moveTo>
                <a:lnTo>
                  <a:pt x="3813850" y="0"/>
                </a:lnTo>
                <a:lnTo>
                  <a:pt x="3053915" y="0"/>
                </a:lnTo>
                <a:lnTo>
                  <a:pt x="0" y="9144001"/>
                </a:lnTo>
                <a:close/>
              </a:path>
            </a:pathLst>
          </a:custGeom>
          <a:solidFill>
            <a:srgbClr val="000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19638858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tent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507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1400" b="0" cap="all" baseline="0">
                <a:solidFill>
                  <a:schemeClr val="accent4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2289473"/>
          </a:xfrm>
        </p:spPr>
        <p:txBody>
          <a:bodyPr/>
          <a:lstStyle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1400" b="0" cap="all" baseline="0">
                <a:solidFill>
                  <a:schemeClr val="accent4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2289473"/>
          </a:xfrm>
        </p:spPr>
        <p:txBody>
          <a:bodyPr/>
          <a:lstStyle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E525B-90CE-4B14-91B6-1BFA233CFAA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9863739"/>
      </p:ext>
    </p:extLst>
  </p:cSld>
  <p:clrMapOvr>
    <a:masterClrMapping/>
  </p:clrMapOvr>
  <p:hf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>
            <a:normAutofit/>
          </a:bodyPr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2289473"/>
          </a:xfrm>
        </p:spPr>
        <p:txBody>
          <a:bodyPr/>
          <a:lstStyle>
            <a:lvl1pPr>
              <a:defRPr sz="24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800">
                <a:solidFill>
                  <a:schemeClr val="tx2"/>
                </a:solidFill>
              </a:defRPr>
            </a:lvl4pPr>
            <a:lvl5pPr>
              <a:defRPr sz="18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7305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E525B-90CE-4B14-91B6-1BFA233CFA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5851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E525B-90CE-4B14-91B6-1BFA233CFA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3290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3.emf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503505"/>
            <a:ext cx="12192000" cy="384735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rgbClr val="002C77"/>
              </a:solidFill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0" y="6503505"/>
            <a:ext cx="2133600" cy="384735"/>
          </a:xfrm>
          <a:custGeom>
            <a:avLst/>
            <a:gdLst>
              <a:gd name="connsiteX0" fmla="*/ 0 w 1600200"/>
              <a:gd name="connsiteY0" fmla="*/ 0 h 384735"/>
              <a:gd name="connsiteX1" fmla="*/ 1472137 w 1600200"/>
              <a:gd name="connsiteY1" fmla="*/ 0 h 384735"/>
              <a:gd name="connsiteX2" fmla="*/ 1600200 w 1600200"/>
              <a:gd name="connsiteY2" fmla="*/ 384735 h 384735"/>
              <a:gd name="connsiteX3" fmla="*/ 0 w 1600200"/>
              <a:gd name="connsiteY3" fmla="*/ 384735 h 3847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00200" h="384735">
                <a:moveTo>
                  <a:pt x="0" y="0"/>
                </a:moveTo>
                <a:lnTo>
                  <a:pt x="1472137" y="0"/>
                </a:lnTo>
                <a:lnTo>
                  <a:pt x="1600200" y="384735"/>
                </a:lnTo>
                <a:lnTo>
                  <a:pt x="0" y="384735"/>
                </a:lnTo>
                <a:close/>
              </a:path>
            </a:pathLst>
          </a:custGeom>
          <a:solidFill>
            <a:srgbClr val="00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sz="180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63448" y="365127"/>
            <a:ext cx="10515600" cy="507831"/>
          </a:xfrm>
          <a:prstGeom prst="rect">
            <a:avLst/>
          </a:prstGeom>
        </p:spPr>
        <p:txBody>
          <a:bodyPr vert="horz" lIns="0" tIns="45720" rIns="0" bIns="45720" rtlCol="0" anchor="t" anchorCtr="0">
            <a:sp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3448" y="1330000"/>
            <a:ext cx="10515600" cy="2289473"/>
          </a:xfrm>
          <a:prstGeom prst="rect">
            <a:avLst/>
          </a:prstGeom>
        </p:spPr>
        <p:txBody>
          <a:bodyPr vert="horz" lIns="0" tIns="45720" rIns="0" bIns="45720" rtlCol="0">
            <a:sp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58300" y="613838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EE525B-90CE-4B14-91B6-1BFA233CFAA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" y="6591695"/>
            <a:ext cx="1219200" cy="17447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2596" y="6591696"/>
            <a:ext cx="3598905" cy="221099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6503505"/>
            <a:ext cx="12192000" cy="384735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rgbClr val="002C77"/>
              </a:solidFill>
            </a:endParaRPr>
          </a:p>
        </p:txBody>
      </p:sp>
      <p:sp>
        <p:nvSpPr>
          <p:cNvPr id="12" name="Freeform 11"/>
          <p:cNvSpPr/>
          <p:nvPr userDrawn="1"/>
        </p:nvSpPr>
        <p:spPr>
          <a:xfrm>
            <a:off x="0" y="6503505"/>
            <a:ext cx="2133600" cy="384735"/>
          </a:xfrm>
          <a:custGeom>
            <a:avLst/>
            <a:gdLst>
              <a:gd name="connsiteX0" fmla="*/ 0 w 1600200"/>
              <a:gd name="connsiteY0" fmla="*/ 0 h 384735"/>
              <a:gd name="connsiteX1" fmla="*/ 1472137 w 1600200"/>
              <a:gd name="connsiteY1" fmla="*/ 0 h 384735"/>
              <a:gd name="connsiteX2" fmla="*/ 1600200 w 1600200"/>
              <a:gd name="connsiteY2" fmla="*/ 384735 h 384735"/>
              <a:gd name="connsiteX3" fmla="*/ 0 w 1600200"/>
              <a:gd name="connsiteY3" fmla="*/ 384735 h 3847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00200" h="384735">
                <a:moveTo>
                  <a:pt x="0" y="0"/>
                </a:moveTo>
                <a:lnTo>
                  <a:pt x="1472137" y="0"/>
                </a:lnTo>
                <a:lnTo>
                  <a:pt x="1600200" y="384735"/>
                </a:lnTo>
                <a:lnTo>
                  <a:pt x="0" y="384735"/>
                </a:lnTo>
                <a:close/>
              </a:path>
            </a:pathLst>
          </a:custGeom>
          <a:solidFill>
            <a:srgbClr val="00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sz="240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6607322"/>
            <a:ext cx="914400" cy="17447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9720" y="6600792"/>
            <a:ext cx="2697480" cy="197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5940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  <p:sldLayoutId id="2147483746" r:id="rId12"/>
    <p:sldLayoutId id="2147483747" r:id="rId13"/>
    <p:sldLayoutId id="2147483733" r:id="rId14"/>
    <p:sldLayoutId id="2147483719" r:id="rId15"/>
    <p:sldLayoutId id="2147483720" r:id="rId16"/>
    <p:sldLayoutId id="2147483718" r:id="rId17"/>
    <p:sldLayoutId id="2147483714" r:id="rId18"/>
    <p:sldLayoutId id="2147483748" r:id="rId19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kern="1200">
          <a:solidFill>
            <a:srgbClr val="C5093B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14000"/>
        </a:lnSpc>
        <a:spcBef>
          <a:spcPts val="800"/>
        </a:spcBef>
        <a:spcAft>
          <a:spcPts val="200"/>
        </a:spcAft>
        <a:buFont typeface="Arial" panose="020B0604020202020204" pitchFamily="34" charset="0"/>
        <a:buNone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114000"/>
        </a:lnSpc>
        <a:spcBef>
          <a:spcPts val="800"/>
        </a:spcBef>
        <a:spcAft>
          <a:spcPts val="200"/>
        </a:spcAft>
        <a:buFont typeface="Arial" panose="020B0604020202020204" pitchFamily="34" charset="0"/>
        <a:buNone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114000"/>
        </a:lnSpc>
        <a:spcBef>
          <a:spcPts val="800"/>
        </a:spcBef>
        <a:spcAft>
          <a:spcPts val="200"/>
        </a:spcAft>
        <a:buFont typeface="Arial" panose="020B0604020202020204" pitchFamily="34" charset="0"/>
        <a:buNone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114000"/>
        </a:lnSpc>
        <a:spcBef>
          <a:spcPts val="800"/>
        </a:spcBef>
        <a:spcAft>
          <a:spcPts val="200"/>
        </a:spcAft>
        <a:buFont typeface="Arial" panose="020B0604020202020204" pitchFamily="34" charset="0"/>
        <a:buNone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114000"/>
        </a:lnSpc>
        <a:spcBef>
          <a:spcPts val="800"/>
        </a:spcBef>
        <a:spcAft>
          <a:spcPts val="200"/>
        </a:spcAft>
        <a:buFont typeface="Arial" panose="020B0604020202020204" pitchFamily="34" charset="0"/>
        <a:buNone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Small Business Identification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4464029"/>
            <a:ext cx="10363200" cy="510396"/>
          </a:xfrm>
        </p:spPr>
        <p:txBody>
          <a:bodyPr/>
          <a:lstStyle/>
          <a:p>
            <a:r>
              <a:rPr lang="en-US" dirty="0"/>
              <a:t>How and Why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Richard Prisinzano</a:t>
            </a:r>
          </a:p>
        </p:txBody>
      </p:sp>
    </p:spTree>
    <p:extLst>
      <p:ext uri="{BB962C8B-B14F-4D97-AF65-F5344CB8AC3E}">
        <p14:creationId xmlns:p14="http://schemas.microsoft.com/office/powerpoint/2010/main" val="20310013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2E34C61F-4D8A-4BFC-91A3-C1B911A1B842}" type="slidenum">
              <a:rPr lang="en-US" altLang="en-US" sz="1400"/>
              <a:pPr eaLnBrk="1" hangingPunct="1">
                <a:spcBef>
                  <a:spcPct val="0"/>
                </a:spcBef>
                <a:buFontTx/>
                <a:buNone/>
              </a:pPr>
              <a:t>10</a:t>
            </a:fld>
            <a:endParaRPr lang="en-US" altLang="en-US" sz="1400"/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33600" y="152400"/>
            <a:ext cx="8077200" cy="533400"/>
          </a:xfrm>
        </p:spPr>
        <p:txBody>
          <a:bodyPr/>
          <a:lstStyle/>
          <a:p>
            <a:pPr algn="ctr"/>
            <a:r>
              <a:rPr lang="en-US" altLang="en-US" sz="3200" dirty="0"/>
              <a:t>Identification of Small Businesses</a:t>
            </a:r>
            <a:endParaRPr lang="en-US" altLang="en-US" sz="3200" dirty="0">
              <a:solidFill>
                <a:schemeClr val="tx1"/>
              </a:solidFill>
            </a:endParaRPr>
          </a:p>
        </p:txBody>
      </p:sp>
      <p:sp>
        <p:nvSpPr>
          <p:cNvPr id="2253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1066801"/>
            <a:ext cx="8610600" cy="4452501"/>
          </a:xfrm>
        </p:spPr>
        <p:txBody>
          <a:bodyPr/>
          <a:lstStyle/>
          <a:p>
            <a:pPr marL="274320" indent="-274320" algn="l">
              <a:buFontTx/>
              <a:buChar char="•"/>
              <a:defRPr/>
            </a:pPr>
            <a:r>
              <a:rPr lang="en-US" dirty="0"/>
              <a:t>We define small business as entity that reports &lt; $10 million Total Income and &lt; $10 million in Total Deductions.</a:t>
            </a:r>
          </a:p>
          <a:p>
            <a:pPr marL="609600" indent="-609600" algn="l">
              <a:buFontTx/>
              <a:buChar char="•"/>
              <a:defRPr/>
            </a:pPr>
            <a:endParaRPr lang="en-US" dirty="0"/>
          </a:p>
          <a:p>
            <a:pPr marL="274320" indent="-365760" algn="l">
              <a:buFontTx/>
              <a:buChar char="•"/>
              <a:defRPr/>
            </a:pPr>
            <a:r>
              <a:rPr lang="en-US" dirty="0"/>
              <a:t>Result:  </a:t>
            </a:r>
          </a:p>
          <a:p>
            <a:pPr marL="1066800" lvl="1" indent="-609600" algn="l">
              <a:buFontTx/>
              <a:buChar char="•"/>
              <a:defRPr/>
            </a:pPr>
            <a:r>
              <a:rPr lang="en-US" sz="2400" dirty="0"/>
              <a:t>For each year, we retained 99% of business entities, but between only 17% and 18% of total income and between 17% and 19% of net income</a:t>
            </a:r>
            <a:r>
              <a:rPr lang="en-US" sz="2000" dirty="0"/>
              <a:t>. </a:t>
            </a:r>
          </a:p>
          <a:p>
            <a:pPr lvl="1" algn="l" eaLnBrk="1" hangingPunct="1">
              <a:defRPr/>
            </a:pPr>
            <a:endParaRPr lang="en-US" sz="2400" dirty="0"/>
          </a:p>
          <a:p>
            <a:pPr marL="990600" lvl="1" indent="-533400" algn="l">
              <a:buFontTx/>
              <a:buChar char="–"/>
              <a:defRPr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7971439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1946586" y="365126"/>
            <a:ext cx="7886700" cy="923330"/>
          </a:xfrm>
        </p:spPr>
        <p:txBody>
          <a:bodyPr/>
          <a:lstStyle/>
          <a:p>
            <a:pPr algn="ctr"/>
            <a:r>
              <a:rPr lang="en-US" altLang="en-US" dirty="0"/>
              <a:t>Business vs. Small Business</a:t>
            </a:r>
            <a:br>
              <a:rPr lang="en-US" altLang="en-US" dirty="0"/>
            </a:br>
            <a:r>
              <a:rPr lang="en-US" altLang="en-US" dirty="0"/>
              <a:t>Thousands of Filers</a:t>
            </a:r>
          </a:p>
        </p:txBody>
      </p:sp>
      <p:sp>
        <p:nvSpPr>
          <p:cNvPr id="15363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FA2F93B7-821B-4F05-B1AF-8C3E10A6DA36}" type="slidenum">
              <a:rPr lang="en-US" altLang="en-US" sz="1400"/>
              <a:pPr eaLnBrk="1" hangingPunct="1">
                <a:spcBef>
                  <a:spcPct val="0"/>
                </a:spcBef>
                <a:buFontTx/>
                <a:buNone/>
              </a:pPr>
              <a:t>11</a:t>
            </a:fld>
            <a:endParaRPr lang="en-US" altLang="en-US" sz="1400"/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1"/>
          </p:nvPr>
        </p:nvGraphicFramePr>
        <p:xfrm>
          <a:off x="1946275" y="1330324"/>
          <a:ext cx="7886700" cy="42336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383886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1946586" y="365126"/>
            <a:ext cx="7886700" cy="923330"/>
          </a:xfrm>
        </p:spPr>
        <p:txBody>
          <a:bodyPr/>
          <a:lstStyle/>
          <a:p>
            <a:pPr algn="ctr"/>
            <a:r>
              <a:rPr lang="en-US" altLang="en-US" dirty="0"/>
              <a:t>Business vs. Small Business</a:t>
            </a:r>
            <a:br>
              <a:rPr lang="en-US" altLang="en-US" dirty="0"/>
            </a:br>
            <a:r>
              <a:rPr lang="en-US" altLang="en-US" dirty="0"/>
              <a:t>Net Income, Billions of Dollars</a:t>
            </a:r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4A1C8E17-A68C-4360-A177-3DCEB3DDD036}" type="slidenum">
              <a:rPr lang="en-US" altLang="en-US" sz="1400"/>
              <a:pPr eaLnBrk="1" hangingPunct="1">
                <a:spcBef>
                  <a:spcPct val="0"/>
                </a:spcBef>
                <a:buFontTx/>
                <a:buNone/>
              </a:pPr>
              <a:t>12</a:t>
            </a:fld>
            <a:endParaRPr lang="en-US" altLang="en-US" sz="140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1946275" y="1330324"/>
          <a:ext cx="7887011" cy="43084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423566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2E34C61F-4D8A-4BFC-91A3-C1B911A1B842}" type="slidenum">
              <a:rPr lang="en-US" altLang="en-US" sz="1400"/>
              <a:pPr eaLnBrk="1" hangingPunct="1">
                <a:spcBef>
                  <a:spcPct val="0"/>
                </a:spcBef>
                <a:buFontTx/>
                <a:buNone/>
              </a:pPr>
              <a:t>13</a:t>
            </a:fld>
            <a:endParaRPr lang="en-US" altLang="en-US" sz="1400"/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33600" y="152400"/>
            <a:ext cx="8077200" cy="533400"/>
          </a:xfrm>
        </p:spPr>
        <p:txBody>
          <a:bodyPr/>
          <a:lstStyle/>
          <a:p>
            <a:pPr algn="ctr"/>
            <a:r>
              <a:rPr lang="en-US" altLang="en-US" sz="3200" dirty="0"/>
              <a:t>Identification of Employers</a:t>
            </a:r>
            <a:endParaRPr lang="en-US" altLang="en-US" sz="3200" dirty="0">
              <a:solidFill>
                <a:schemeClr val="tx1"/>
              </a:solidFill>
            </a:endParaRPr>
          </a:p>
        </p:txBody>
      </p:sp>
      <p:sp>
        <p:nvSpPr>
          <p:cNvPr id="2253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1066800"/>
            <a:ext cx="8610600" cy="4159728"/>
          </a:xfrm>
        </p:spPr>
        <p:txBody>
          <a:bodyPr/>
          <a:lstStyle/>
          <a:p>
            <a:pPr marL="274320" indent="-274320" algn="l">
              <a:buFontTx/>
              <a:buChar char="•"/>
              <a:defRPr/>
            </a:pPr>
            <a:r>
              <a:rPr lang="en-US" dirty="0"/>
              <a:t>We define a small business as an employer if </a:t>
            </a:r>
          </a:p>
          <a:p>
            <a:pPr algn="l" eaLnBrk="1" hangingPunct="1">
              <a:defRPr/>
            </a:pPr>
            <a:r>
              <a:rPr lang="en-US" dirty="0"/>
              <a:t>	entity reports &gt; $10K in labor deductions</a:t>
            </a:r>
          </a:p>
          <a:p>
            <a:pPr marL="609600" indent="-609600" algn="l">
              <a:buFontTx/>
              <a:buChar char="•"/>
              <a:defRPr/>
            </a:pPr>
            <a:endParaRPr lang="en-US" dirty="0"/>
          </a:p>
          <a:p>
            <a:pPr marL="274320" indent="-365760" algn="l">
              <a:buFontTx/>
              <a:buChar char="•"/>
              <a:defRPr/>
            </a:pPr>
            <a:r>
              <a:rPr lang="en-US" dirty="0"/>
              <a:t>Result:  </a:t>
            </a:r>
          </a:p>
          <a:p>
            <a:pPr marL="1066800" lvl="1" indent="-609600" algn="l">
              <a:buFontTx/>
              <a:buChar char="•"/>
              <a:defRPr/>
            </a:pPr>
            <a:r>
              <a:rPr lang="en-US" sz="2400" dirty="0"/>
              <a:t>For each year, only 20% of small businesses are employers</a:t>
            </a:r>
            <a:r>
              <a:rPr lang="en-US" sz="2000" dirty="0"/>
              <a:t>. </a:t>
            </a:r>
          </a:p>
          <a:p>
            <a:pPr lvl="1" algn="l" eaLnBrk="1" hangingPunct="1">
              <a:defRPr/>
            </a:pPr>
            <a:endParaRPr lang="en-US" sz="2400" dirty="0"/>
          </a:p>
          <a:p>
            <a:pPr marL="990600" lvl="1" indent="-533400" algn="l">
              <a:buFontTx/>
              <a:buChar char="–"/>
              <a:defRPr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7935724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6586" y="365126"/>
            <a:ext cx="7886700" cy="840230"/>
          </a:xfrm>
        </p:spPr>
        <p:txBody>
          <a:bodyPr/>
          <a:lstStyle/>
          <a:p>
            <a:pPr algn="ctr"/>
            <a:r>
              <a:rPr lang="en-US" dirty="0"/>
              <a:t>Small Business Employers</a:t>
            </a:r>
            <a:br>
              <a:rPr lang="en-US" dirty="0"/>
            </a:br>
            <a:r>
              <a:rPr lang="en-US" sz="2400" dirty="0"/>
              <a:t>Net Income, Billions of Dollars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E525B-90CE-4B14-91B6-1BFA233CFAA5}" type="slidenum">
              <a:rPr lang="en-US" smtClean="0"/>
              <a:t>14</a:t>
            </a:fld>
            <a:endParaRPr lang="en-US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2152650" y="1330324"/>
          <a:ext cx="7886700" cy="42336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880481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2E34C61F-4D8A-4BFC-91A3-C1B911A1B842}" type="slidenum">
              <a:rPr lang="en-US" altLang="en-US" sz="1400"/>
              <a:pPr eaLnBrk="1" hangingPunct="1">
                <a:spcBef>
                  <a:spcPct val="0"/>
                </a:spcBef>
                <a:buFontTx/>
                <a:buNone/>
              </a:pPr>
              <a:t>15</a:t>
            </a:fld>
            <a:endParaRPr lang="en-US" altLang="en-US" sz="1400"/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33600" y="152400"/>
            <a:ext cx="8077200" cy="533400"/>
          </a:xfrm>
        </p:spPr>
        <p:txBody>
          <a:bodyPr/>
          <a:lstStyle/>
          <a:p>
            <a:pPr algn="ctr"/>
            <a:r>
              <a:rPr lang="en-US" altLang="en-US" sz="3200" dirty="0"/>
              <a:t>CARES ACT (PPP)</a:t>
            </a:r>
            <a:endParaRPr lang="en-US" altLang="en-US" sz="3200" dirty="0">
              <a:solidFill>
                <a:schemeClr val="tx1"/>
              </a:solidFill>
            </a:endParaRPr>
          </a:p>
        </p:txBody>
      </p:sp>
      <p:sp>
        <p:nvSpPr>
          <p:cNvPr id="2253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1066800"/>
            <a:ext cx="8610600" cy="3709349"/>
          </a:xfrm>
        </p:spPr>
        <p:txBody>
          <a:bodyPr/>
          <a:lstStyle/>
          <a:p>
            <a:pPr marL="274320" indent="-274320" algn="l">
              <a:buFontTx/>
              <a:buChar char="•"/>
              <a:defRPr/>
            </a:pPr>
            <a:r>
              <a:rPr lang="en-US" dirty="0"/>
              <a:t>Loan program ‘Small Business’</a:t>
            </a:r>
          </a:p>
          <a:p>
            <a:pPr marL="609600" indent="-609600" algn="l">
              <a:buFontTx/>
              <a:buChar char="•"/>
              <a:defRPr/>
            </a:pPr>
            <a:endParaRPr lang="en-US" dirty="0"/>
          </a:p>
          <a:p>
            <a:pPr marL="274320" indent="-365760" algn="l">
              <a:buFontTx/>
              <a:buChar char="•"/>
              <a:defRPr/>
            </a:pPr>
            <a:r>
              <a:rPr lang="en-US" dirty="0"/>
              <a:t>Eligibility </a:t>
            </a:r>
          </a:p>
          <a:p>
            <a:pPr marL="1066800" lvl="1" indent="-609600" algn="l">
              <a:buFontTx/>
              <a:buChar char="•"/>
              <a:defRPr/>
            </a:pPr>
            <a:r>
              <a:rPr lang="en-US" sz="2400" dirty="0"/>
              <a:t># employees at establishment (phase 1 &amp;2)</a:t>
            </a:r>
          </a:p>
          <a:p>
            <a:pPr marL="1066800" lvl="1" indent="-609600" algn="l">
              <a:buFontTx/>
              <a:buChar char="•"/>
              <a:defRPr/>
            </a:pPr>
            <a:r>
              <a:rPr lang="en-US" sz="2400" dirty="0"/>
              <a:t>Size of lender (phase 2)</a:t>
            </a:r>
            <a:endParaRPr lang="en-US" sz="2000" dirty="0"/>
          </a:p>
          <a:p>
            <a:pPr lvl="1" algn="l" eaLnBrk="1" hangingPunct="1">
              <a:defRPr/>
            </a:pPr>
            <a:endParaRPr lang="en-US" sz="2400" dirty="0"/>
          </a:p>
          <a:p>
            <a:pPr marL="990600" lvl="1" indent="-533400" algn="l">
              <a:buFontTx/>
              <a:buChar char="–"/>
              <a:defRPr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2849411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2E34C61F-4D8A-4BFC-91A3-C1B911A1B842}" type="slidenum">
              <a:rPr lang="en-US" altLang="en-US" sz="1400"/>
              <a:pPr eaLnBrk="1" hangingPunct="1">
                <a:spcBef>
                  <a:spcPct val="0"/>
                </a:spcBef>
                <a:buFontTx/>
                <a:buNone/>
              </a:pPr>
              <a:t>16</a:t>
            </a:fld>
            <a:endParaRPr lang="en-US" altLang="en-US" sz="1400"/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33600" y="152400"/>
            <a:ext cx="8077200" cy="533400"/>
          </a:xfrm>
        </p:spPr>
        <p:txBody>
          <a:bodyPr/>
          <a:lstStyle/>
          <a:p>
            <a:pPr algn="ctr"/>
            <a:r>
              <a:rPr lang="en-US" altLang="en-US" sz="3200" dirty="0"/>
              <a:t>CARES ACT (PPP)</a:t>
            </a:r>
            <a:endParaRPr lang="en-US" altLang="en-US" sz="3200" dirty="0">
              <a:solidFill>
                <a:schemeClr val="tx1"/>
              </a:solidFill>
            </a:endParaRPr>
          </a:p>
        </p:txBody>
      </p:sp>
      <p:sp>
        <p:nvSpPr>
          <p:cNvPr id="2253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1066800"/>
            <a:ext cx="8610600" cy="963084"/>
          </a:xfrm>
        </p:spPr>
        <p:txBody>
          <a:bodyPr/>
          <a:lstStyle/>
          <a:p>
            <a:pPr lvl="1" algn="l" eaLnBrk="1" hangingPunct="1">
              <a:defRPr/>
            </a:pPr>
            <a:endParaRPr lang="en-US" sz="2400" dirty="0"/>
          </a:p>
          <a:p>
            <a:pPr marL="990600" lvl="1" indent="-533400" algn="l">
              <a:buFontTx/>
              <a:buChar char="–"/>
              <a:defRPr/>
            </a:pPr>
            <a:endParaRPr lang="en-US" sz="2000" dirty="0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F88DF830-5F72-6E45-B383-93BD73868E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54498"/>
              </p:ext>
            </p:extLst>
          </p:nvPr>
        </p:nvGraphicFramePr>
        <p:xfrm>
          <a:off x="2476501" y="1066801"/>
          <a:ext cx="7238999" cy="396239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49539">
                  <a:extLst>
                    <a:ext uri="{9D8B030D-6E8A-4147-A177-3AD203B41FA5}">
                      <a16:colId xmlns:a16="http://schemas.microsoft.com/office/drawing/2014/main" val="3202491672"/>
                    </a:ext>
                  </a:extLst>
                </a:gridCol>
                <a:gridCol w="1722365">
                  <a:extLst>
                    <a:ext uri="{9D8B030D-6E8A-4147-A177-3AD203B41FA5}">
                      <a16:colId xmlns:a16="http://schemas.microsoft.com/office/drawing/2014/main" val="3425371263"/>
                    </a:ext>
                  </a:extLst>
                </a:gridCol>
                <a:gridCol w="1722365">
                  <a:extLst>
                    <a:ext uri="{9D8B030D-6E8A-4147-A177-3AD203B41FA5}">
                      <a16:colId xmlns:a16="http://schemas.microsoft.com/office/drawing/2014/main" val="2766500667"/>
                    </a:ext>
                  </a:extLst>
                </a:gridCol>
                <a:gridCol w="1722365">
                  <a:extLst>
                    <a:ext uri="{9D8B030D-6E8A-4147-A177-3AD203B41FA5}">
                      <a16:colId xmlns:a16="http://schemas.microsoft.com/office/drawing/2014/main" val="3562416588"/>
                    </a:ext>
                  </a:extLst>
                </a:gridCol>
                <a:gridCol w="1722365">
                  <a:extLst>
                    <a:ext uri="{9D8B030D-6E8A-4147-A177-3AD203B41FA5}">
                      <a16:colId xmlns:a16="http://schemas.microsoft.com/office/drawing/2014/main" val="4053966849"/>
                    </a:ext>
                  </a:extLst>
                </a:gridCol>
              </a:tblGrid>
              <a:tr h="316992"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Table 1. Characteristics by Firm Size, 2016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7" marR="9157" marT="9157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7" marR="9157" marT="9157" marB="0" anchor="b"/>
                </a:tc>
                <a:extLst>
                  <a:ext uri="{0D108BD9-81ED-4DB2-BD59-A6C34878D82A}">
                    <a16:rowId xmlns:a16="http://schemas.microsoft.com/office/drawing/2014/main" val="3445528958"/>
                  </a:ext>
                </a:extLst>
              </a:tr>
              <a:tr h="316992">
                <a:tc>
                  <a:txBody>
                    <a:bodyPr/>
                    <a:lstStyle/>
                    <a:p>
                      <a:pPr algn="l" fontAlgn="b"/>
                      <a:endParaRPr lang="en-US" sz="11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7" marR="9157" marT="91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7" marR="9157" marT="91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7" marR="9157" marT="91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7" marR="9157" marT="91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7" marR="9157" marT="9157" marB="0" anchor="b"/>
                </a:tc>
                <a:extLst>
                  <a:ext uri="{0D108BD9-81ED-4DB2-BD59-A6C34878D82A}">
                    <a16:rowId xmlns:a16="http://schemas.microsoft.com/office/drawing/2014/main" val="4065122579"/>
                  </a:ext>
                </a:extLst>
              </a:tr>
              <a:tr h="676249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Number of Employees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7" marR="9157" marT="9157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Number of Firms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7" marR="9157" marT="915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Employment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7" marR="9157" marT="915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Annual payroll ($1,000)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7" marR="9157" marT="9157" marB="0" anchor="b"/>
                </a:tc>
                <a:extLst>
                  <a:ext uri="{0D108BD9-81ED-4DB2-BD59-A6C34878D82A}">
                    <a16:rowId xmlns:a16="http://schemas.microsoft.com/office/drawing/2014/main" val="160392009"/>
                  </a:ext>
                </a:extLst>
              </a:tr>
              <a:tr h="348690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500 or more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7" marR="9157" marT="9157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0.3%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7" marR="9157" marT="915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52.7%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7" marR="9157" marT="915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59.3%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7" marR="9157" marT="9157" marB="0" anchor="b"/>
                </a:tc>
                <a:extLst>
                  <a:ext uri="{0D108BD9-81ED-4DB2-BD59-A6C34878D82A}">
                    <a16:rowId xmlns:a16="http://schemas.microsoft.com/office/drawing/2014/main" val="564951900"/>
                  </a:ext>
                </a:extLst>
              </a:tr>
              <a:tr h="316992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Fewer than 500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7" marR="9157" marT="9157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99.7%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7" marR="9157" marT="915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47.3%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7" marR="9157" marT="915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40.7%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7" marR="9157" marT="9157" marB="0" anchor="b"/>
                </a:tc>
                <a:extLst>
                  <a:ext uri="{0D108BD9-81ED-4DB2-BD59-A6C34878D82A}">
                    <a16:rowId xmlns:a16="http://schemas.microsoft.com/office/drawing/2014/main" val="2170695575"/>
                  </a:ext>
                </a:extLst>
              </a:tr>
              <a:tr h="33812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7" marR="9157" marT="91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100-499</a:t>
                      </a:r>
                      <a:endParaRPr lang="en-US" sz="11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7" marR="9157" marT="915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1.5%</a:t>
                      </a:r>
                      <a:endParaRPr lang="en-US" sz="11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7" marR="9157" marT="915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14.0%</a:t>
                      </a:r>
                      <a:endParaRPr lang="en-US" sz="11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7" marR="9157" marT="915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13.5%</a:t>
                      </a:r>
                      <a:endParaRPr lang="en-US" sz="11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7" marR="9157" marT="9157" marB="0" anchor="b"/>
                </a:tc>
                <a:extLst>
                  <a:ext uri="{0D108BD9-81ED-4DB2-BD59-A6C34878D82A}">
                    <a16:rowId xmlns:a16="http://schemas.microsoft.com/office/drawing/2014/main" val="2169698880"/>
                  </a:ext>
                </a:extLst>
              </a:tr>
              <a:tr h="33812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7" marR="9157" marT="91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20-99</a:t>
                      </a:r>
                      <a:endParaRPr lang="en-US" sz="11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7" marR="9157" marT="915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9.0%</a:t>
                      </a:r>
                      <a:endParaRPr lang="en-US" sz="11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7" marR="9157" marT="915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16.6%</a:t>
                      </a:r>
                      <a:endParaRPr lang="en-US" sz="11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7" marR="9157" marT="915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14.0%</a:t>
                      </a:r>
                      <a:endParaRPr lang="en-US" sz="11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7" marR="9157" marT="9157" marB="0" anchor="b"/>
                </a:tc>
                <a:extLst>
                  <a:ext uri="{0D108BD9-81ED-4DB2-BD59-A6C34878D82A}">
                    <a16:rowId xmlns:a16="http://schemas.microsoft.com/office/drawing/2014/main" val="2089339031"/>
                  </a:ext>
                </a:extLst>
              </a:tr>
              <a:tr h="33812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7" marR="9157" marT="91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5-19</a:t>
                      </a:r>
                      <a:endParaRPr lang="en-US" sz="11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7" marR="9157" marT="915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27.6%</a:t>
                      </a:r>
                      <a:endParaRPr lang="en-US" sz="11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7" marR="9157" marT="915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11.9%</a:t>
                      </a:r>
                      <a:endParaRPr lang="en-US" sz="11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7" marR="9157" marT="915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9.0%</a:t>
                      </a:r>
                      <a:endParaRPr lang="en-US" sz="11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7" marR="9157" marT="9157" marB="0" anchor="b"/>
                </a:tc>
                <a:extLst>
                  <a:ext uri="{0D108BD9-81ED-4DB2-BD59-A6C34878D82A}">
                    <a16:rowId xmlns:a16="http://schemas.microsoft.com/office/drawing/2014/main" val="2663832845"/>
                  </a:ext>
                </a:extLst>
              </a:tr>
              <a:tr h="33812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7" marR="9157" marT="91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0-4</a:t>
                      </a:r>
                      <a:endParaRPr lang="en-US" sz="11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7" marR="9157" marT="915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61.6%</a:t>
                      </a:r>
                      <a:endParaRPr lang="en-US" sz="11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7" marR="9157" marT="915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4.7%</a:t>
                      </a:r>
                      <a:endParaRPr lang="en-US" sz="11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7" marR="9157" marT="915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4.2%</a:t>
                      </a:r>
                      <a:endParaRPr lang="en-US" sz="11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7" marR="9157" marT="9157" marB="0" anchor="b"/>
                </a:tc>
                <a:extLst>
                  <a:ext uri="{0D108BD9-81ED-4DB2-BD59-A6C34878D82A}">
                    <a16:rowId xmlns:a16="http://schemas.microsoft.com/office/drawing/2014/main" val="3032665341"/>
                  </a:ext>
                </a:extLst>
              </a:tr>
              <a:tr h="316992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Total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7" marR="9157" marT="9157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5,954,684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7" marR="9157" marT="915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126,752,238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7" marR="9157" marT="915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6,435,142,055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7" marR="9157" marT="9157" marB="0" anchor="b"/>
                </a:tc>
                <a:extLst>
                  <a:ext uri="{0D108BD9-81ED-4DB2-BD59-A6C34878D82A}">
                    <a16:rowId xmlns:a16="http://schemas.microsoft.com/office/drawing/2014/main" val="2988977861"/>
                  </a:ext>
                </a:extLst>
              </a:tr>
              <a:tr h="316992">
                <a:tc gridSpan="5"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Source: U.S. Census Bureau, Statistics of U.S. Businesses 2016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7" marR="9157" marT="9157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89872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543162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CARES ACT (PPP)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4AFD7B15-EB29-2D4E-AEC2-462040DDAB3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54763749"/>
              </p:ext>
            </p:extLst>
          </p:nvPr>
        </p:nvGraphicFramePr>
        <p:xfrm>
          <a:off x="2162968" y="1376362"/>
          <a:ext cx="7866065" cy="296703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73213">
                  <a:extLst>
                    <a:ext uri="{9D8B030D-6E8A-4147-A177-3AD203B41FA5}">
                      <a16:colId xmlns:a16="http://schemas.microsoft.com/office/drawing/2014/main" val="2665429416"/>
                    </a:ext>
                  </a:extLst>
                </a:gridCol>
                <a:gridCol w="1573213">
                  <a:extLst>
                    <a:ext uri="{9D8B030D-6E8A-4147-A177-3AD203B41FA5}">
                      <a16:colId xmlns:a16="http://schemas.microsoft.com/office/drawing/2014/main" val="3158900619"/>
                    </a:ext>
                  </a:extLst>
                </a:gridCol>
                <a:gridCol w="1573213">
                  <a:extLst>
                    <a:ext uri="{9D8B030D-6E8A-4147-A177-3AD203B41FA5}">
                      <a16:colId xmlns:a16="http://schemas.microsoft.com/office/drawing/2014/main" val="2992149305"/>
                    </a:ext>
                  </a:extLst>
                </a:gridCol>
                <a:gridCol w="1573213">
                  <a:extLst>
                    <a:ext uri="{9D8B030D-6E8A-4147-A177-3AD203B41FA5}">
                      <a16:colId xmlns:a16="http://schemas.microsoft.com/office/drawing/2014/main" val="1139135436"/>
                    </a:ext>
                  </a:extLst>
                </a:gridCol>
                <a:gridCol w="1573213">
                  <a:extLst>
                    <a:ext uri="{9D8B030D-6E8A-4147-A177-3AD203B41FA5}">
                      <a16:colId xmlns:a16="http://schemas.microsoft.com/office/drawing/2014/main" val="2184953847"/>
                    </a:ext>
                  </a:extLst>
                </a:gridCol>
              </a:tblGrid>
              <a:tr h="257258"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Table 2. Average Annual Growth in Wages and Employment by Size Category, 2012-2016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202955714"/>
                  </a:ext>
                </a:extLst>
              </a:tr>
              <a:tr h="257258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165994810"/>
                  </a:ext>
                </a:extLst>
              </a:tr>
              <a:tr h="257258">
                <a:tc rowSpan="2"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Firm Size (Number of Employees)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Wages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Employment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4018049"/>
                  </a:ext>
                </a:extLst>
              </a:tr>
              <a:tr h="54881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Percent Change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Contribution to Percent Change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Percent Change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Contribution to Percent Change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924360716"/>
                  </a:ext>
                </a:extLst>
              </a:tr>
              <a:tr h="27440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Total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4.3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4.3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2.1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2.1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33198935"/>
                  </a:ext>
                </a:extLst>
              </a:tr>
              <a:tr h="27440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500 or more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4.8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2.7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2.6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1.3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130828847"/>
                  </a:ext>
                </a:extLst>
              </a:tr>
              <a:tr h="27440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100-499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4.5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0.6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2.2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0.3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73795048"/>
                  </a:ext>
                </a:extLst>
              </a:tr>
              <a:tr h="27440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50-99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3.4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0.2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1.8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0.1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48801022"/>
                  </a:ext>
                </a:extLst>
              </a:tr>
              <a:tr h="27440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20-49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3.6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0.3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2.3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0.2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259407229"/>
                  </a:ext>
                </a:extLst>
              </a:tr>
              <a:tr h="27440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0-19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0.4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0.7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0.1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634746974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E525B-90CE-4B14-91B6-1BFA233CFAA5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63767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724400" y="914400"/>
            <a:ext cx="2743200" cy="3043608"/>
          </a:xfrm>
          <a:prstGeom prst="rect">
            <a:avLst/>
          </a:prstGeom>
          <a:blipFill dpi="0" rotWithShape="1">
            <a:blip r:embed="rId2">
              <a:alphaModFix amt="2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7650" y="4267201"/>
            <a:ext cx="4076700" cy="1843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52542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0904E1C6-A0C4-4DD1-AAF6-ADDA55312BFD}" type="slidenum">
              <a:rPr lang="en-US" altLang="en-US" sz="1400"/>
              <a:pPr eaLnBrk="1" hangingPunct="1">
                <a:spcBef>
                  <a:spcPct val="0"/>
                </a:spcBef>
                <a:buFontTx/>
                <a:buNone/>
              </a:pPr>
              <a:t>2</a:t>
            </a:fld>
            <a:endParaRPr lang="en-US" altLang="en-US" sz="1400"/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33600" y="381000"/>
            <a:ext cx="7772400" cy="533400"/>
          </a:xfrm>
        </p:spPr>
        <p:txBody>
          <a:bodyPr/>
          <a:lstStyle/>
          <a:p>
            <a:pPr algn="ctr" eaLnBrk="1" hangingPunct="1"/>
            <a:r>
              <a:rPr lang="en-US" altLang="en-US" sz="3200" dirty="0"/>
              <a:t>Overview</a:t>
            </a:r>
          </a:p>
        </p:txBody>
      </p:sp>
      <p:sp>
        <p:nvSpPr>
          <p:cNvPr id="1843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1295400"/>
            <a:ext cx="8610600" cy="4802020"/>
          </a:xfrm>
        </p:spPr>
        <p:txBody>
          <a:bodyPr/>
          <a:lstStyle/>
          <a:p>
            <a:pPr marL="274320" indent="-274320" algn="l">
              <a:buFontTx/>
              <a:buChar char="•"/>
              <a:defRPr/>
            </a:pPr>
            <a:r>
              <a:rPr lang="en-US" dirty="0"/>
              <a:t>How </a:t>
            </a:r>
            <a:endParaRPr lang="en-US" sz="2400" dirty="0"/>
          </a:p>
          <a:p>
            <a:pPr marL="731520" lvl="1" indent="-274320" algn="l">
              <a:buFontTx/>
              <a:buChar char="•"/>
              <a:defRPr/>
            </a:pPr>
            <a:r>
              <a:rPr lang="en-US" sz="2400" dirty="0"/>
              <a:t>Tax Data</a:t>
            </a:r>
          </a:p>
          <a:p>
            <a:pPr marL="731520" lvl="1" indent="-274320" algn="l">
              <a:buFontTx/>
              <a:buChar char="•"/>
              <a:defRPr/>
            </a:pPr>
            <a:r>
              <a:rPr lang="en-US" sz="2400" dirty="0"/>
              <a:t>Simple &amp; Malleable Rules</a:t>
            </a:r>
          </a:p>
          <a:p>
            <a:pPr marL="731520" lvl="1" indent="-274320" algn="l">
              <a:buFontTx/>
              <a:buChar char="•"/>
              <a:defRPr/>
            </a:pPr>
            <a:endParaRPr lang="en-US" sz="2400" dirty="0"/>
          </a:p>
          <a:p>
            <a:pPr marL="274320" indent="-274320" algn="l">
              <a:buFontTx/>
              <a:buChar char="•"/>
              <a:defRPr/>
            </a:pPr>
            <a:r>
              <a:rPr lang="en-US" dirty="0"/>
              <a:t>Why</a:t>
            </a:r>
          </a:p>
          <a:p>
            <a:pPr marL="731520" lvl="1" indent="-274320" algn="l">
              <a:buFontTx/>
              <a:buChar char="•"/>
              <a:defRPr/>
            </a:pPr>
            <a:r>
              <a:rPr lang="en-US" sz="2400" dirty="0"/>
              <a:t>Policy Goal</a:t>
            </a:r>
          </a:p>
          <a:p>
            <a:pPr marL="731520" lvl="1" indent="-274320" algn="l">
              <a:buFontTx/>
              <a:buChar char="•"/>
              <a:defRPr/>
            </a:pPr>
            <a:r>
              <a:rPr lang="en-US" sz="2400" dirty="0"/>
              <a:t>Inconsistent </a:t>
            </a:r>
          </a:p>
          <a:p>
            <a:pPr lvl="1" algn="l" eaLnBrk="1" hangingPunct="1">
              <a:buFontTx/>
              <a:buChar char="•"/>
              <a:defRPr/>
            </a:pPr>
            <a:endParaRPr lang="en-US" sz="2000" dirty="0"/>
          </a:p>
          <a:p>
            <a:pPr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80284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Small Business Definition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6586" y="1329999"/>
            <a:ext cx="7886700" cy="4394408"/>
          </a:xfrm>
        </p:spPr>
        <p:txBody>
          <a:bodyPr/>
          <a:lstStyle/>
          <a:p>
            <a:pPr marL="273050" lvl="1" indent="-273050">
              <a:buFont typeface="Arial" panose="020B0604020202020204" pitchFamily="34" charset="0"/>
              <a:buChar char="•"/>
            </a:pPr>
            <a:r>
              <a:rPr lang="en-US" altLang="en-US" sz="2400" dirty="0"/>
              <a:t>The Tax Code provides no single, explicit definition of small business. </a:t>
            </a:r>
          </a:p>
          <a:p>
            <a:pPr marL="0" lvl="1"/>
            <a:endParaRPr lang="en-US" altLang="en-US" sz="2400" dirty="0"/>
          </a:p>
          <a:p>
            <a:pPr marL="273050" lvl="1" indent="-273050">
              <a:buFont typeface="Arial" panose="020B0604020202020204" pitchFamily="34" charset="0"/>
              <a:buChar char="•"/>
            </a:pPr>
            <a:r>
              <a:rPr lang="en-US" altLang="en-US" sz="2400" dirty="0"/>
              <a:t>Definitions used for spending programs appear to be overly broad and problematic to apply to tax data.</a:t>
            </a:r>
          </a:p>
          <a:p>
            <a:pPr marL="0" lvl="1"/>
            <a:endParaRPr lang="en-US" altLang="en-US" sz="2400" dirty="0"/>
          </a:p>
          <a:p>
            <a:pPr marL="273050" lvl="1" indent="-273050">
              <a:buFont typeface="Arial" panose="020B0604020202020204" pitchFamily="34" charset="0"/>
              <a:buChar char="•"/>
            </a:pPr>
            <a:r>
              <a:rPr lang="en-US" altLang="en-US" sz="2400" dirty="0"/>
              <a:t>Definition of small business can be improved from labeling all pass through businesses as small businesses.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E525B-90CE-4B14-91B6-1BFA233CFAA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8126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0904E1C6-A0C4-4DD1-AAF6-ADDA55312BFD}" type="slidenum">
              <a:rPr lang="en-US" altLang="en-US" sz="1400"/>
              <a:pPr eaLnBrk="1" hangingPunct="1">
                <a:spcBef>
                  <a:spcPct val="0"/>
                </a:spcBef>
                <a:buFontTx/>
                <a:buNone/>
              </a:pPr>
              <a:t>4</a:t>
            </a:fld>
            <a:endParaRPr lang="en-US" altLang="en-US" sz="1400"/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33600" y="381000"/>
            <a:ext cx="7772400" cy="533400"/>
          </a:xfrm>
        </p:spPr>
        <p:txBody>
          <a:bodyPr/>
          <a:lstStyle/>
          <a:p>
            <a:pPr algn="ctr" eaLnBrk="1" hangingPunct="1"/>
            <a:r>
              <a:rPr lang="en-US" altLang="en-US" sz="3200" dirty="0"/>
              <a:t>Overview of Methodology</a:t>
            </a:r>
          </a:p>
        </p:txBody>
      </p:sp>
      <p:sp>
        <p:nvSpPr>
          <p:cNvPr id="1843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1295400"/>
            <a:ext cx="8610600" cy="5001754"/>
          </a:xfrm>
        </p:spPr>
        <p:txBody>
          <a:bodyPr/>
          <a:lstStyle/>
          <a:p>
            <a:pPr marL="274320" indent="-274320" algn="l">
              <a:buFontTx/>
              <a:buChar char="•"/>
              <a:defRPr/>
            </a:pPr>
            <a:r>
              <a:rPr lang="en-US" dirty="0"/>
              <a:t>Keep tests and thresholds simple and constant across all business returns. </a:t>
            </a:r>
          </a:p>
          <a:p>
            <a:pPr algn="l" eaLnBrk="1" hangingPunct="1">
              <a:defRPr/>
            </a:pPr>
            <a:endParaRPr lang="en-US" dirty="0"/>
          </a:p>
          <a:p>
            <a:pPr marL="274320" indent="-274320" algn="l">
              <a:buFontTx/>
              <a:buChar char="•"/>
              <a:defRPr/>
            </a:pPr>
            <a:r>
              <a:rPr lang="en-US" dirty="0"/>
              <a:t>Count all income and deductions that are reported by business entity, including Schedule K.  </a:t>
            </a:r>
          </a:p>
          <a:p>
            <a:pPr marL="274320" indent="-274320" algn="l">
              <a:buFontTx/>
              <a:buChar char="•"/>
              <a:defRPr/>
            </a:pPr>
            <a:endParaRPr lang="en-US" dirty="0"/>
          </a:p>
          <a:p>
            <a:pPr marL="274320" indent="-274320" algn="l">
              <a:buFontTx/>
              <a:buChar char="•"/>
              <a:defRPr/>
            </a:pPr>
            <a:r>
              <a:rPr lang="en-US" dirty="0"/>
              <a:t>Exclude entities that only report income, but allow entities that only report deductions.</a:t>
            </a:r>
          </a:p>
          <a:p>
            <a:pPr lvl="1" algn="l" eaLnBrk="1" hangingPunct="1">
              <a:buFontTx/>
              <a:buChar char="•"/>
              <a:defRPr/>
            </a:pPr>
            <a:endParaRPr lang="en-US" sz="2000" dirty="0"/>
          </a:p>
          <a:p>
            <a:pPr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41239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Small Business Methodology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6586" y="1329999"/>
            <a:ext cx="7886700" cy="4101636"/>
          </a:xfrm>
        </p:spPr>
        <p:txBody>
          <a:bodyPr/>
          <a:lstStyle/>
          <a:p>
            <a:pPr marL="274320" indent="-274320">
              <a:buFontTx/>
              <a:buChar char="•"/>
              <a:defRPr/>
            </a:pPr>
            <a:r>
              <a:rPr lang="en-US" u="sng" dirty="0"/>
              <a:t>Step 1:</a:t>
            </a:r>
            <a:r>
              <a:rPr lang="en-US" dirty="0"/>
              <a:t> Consider all “business” income base.</a:t>
            </a:r>
          </a:p>
          <a:p>
            <a:pPr marL="731520" lvl="1" indent="-274320">
              <a:buFontTx/>
              <a:buChar char="•"/>
              <a:defRPr/>
            </a:pPr>
            <a:r>
              <a:rPr lang="en-US" sz="2400" dirty="0"/>
              <a:t>Include sole proprietors, partnerships, S and C corporations, Schedule E rental real estate, farmers</a:t>
            </a:r>
          </a:p>
          <a:p>
            <a:pPr marL="731520" lvl="1" indent="-274320">
              <a:buFontTx/>
              <a:buChar char="•"/>
              <a:defRPr/>
            </a:pPr>
            <a:r>
              <a:rPr lang="en-US" sz="2400" dirty="0"/>
              <a:t>Include any investment income and deductions from Schedule K for partnerships and S corporations</a:t>
            </a:r>
          </a:p>
          <a:p>
            <a:pPr marL="274320" indent="-274320">
              <a:buFontTx/>
              <a:buChar char="•"/>
              <a:defRPr/>
            </a:pPr>
            <a:r>
              <a:rPr lang="en-US" dirty="0"/>
              <a:t> </a:t>
            </a:r>
            <a:r>
              <a:rPr lang="en-US" u="sng" dirty="0"/>
              <a:t>Step 2:</a:t>
            </a:r>
            <a:r>
              <a:rPr lang="en-US" dirty="0"/>
              <a:t> Separate business from non-business activity.</a:t>
            </a:r>
          </a:p>
          <a:p>
            <a:pPr marL="274320" indent="-274320">
              <a:buFontTx/>
              <a:buChar char="•"/>
              <a:defRPr/>
            </a:pPr>
            <a:r>
              <a:rPr lang="en-US" dirty="0"/>
              <a:t> </a:t>
            </a:r>
            <a:r>
              <a:rPr lang="en-US" u="sng" dirty="0"/>
              <a:t>Step 3:</a:t>
            </a:r>
            <a:r>
              <a:rPr lang="en-US" dirty="0"/>
              <a:t> Separate small businesses from all businesses.</a:t>
            </a:r>
          </a:p>
          <a:p>
            <a:pPr marL="274320" indent="-274320">
              <a:buFontTx/>
              <a:buChar char="•"/>
              <a:defRPr/>
            </a:pPr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E525B-90CE-4B14-91B6-1BFA233CFAA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5411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C37FEC8B-2C24-4B94-873F-C3D1870474DA}" type="slidenum">
              <a:rPr lang="en-US" altLang="en-US" sz="1400"/>
              <a:pPr eaLnBrk="1" hangingPunct="1">
                <a:spcBef>
                  <a:spcPct val="0"/>
                </a:spcBef>
                <a:buFontTx/>
                <a:buNone/>
              </a:pPr>
              <a:t>6</a:t>
            </a:fld>
            <a:endParaRPr lang="en-US" altLang="en-US" sz="1400"/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33600" y="152400"/>
            <a:ext cx="7772400" cy="533400"/>
          </a:xfrm>
        </p:spPr>
        <p:txBody>
          <a:bodyPr/>
          <a:lstStyle/>
          <a:p>
            <a:pPr algn="ctr" eaLnBrk="1" hangingPunct="1"/>
            <a:r>
              <a:rPr lang="en-US" altLang="en-US" sz="3200" dirty="0"/>
              <a:t>What is a Business?</a:t>
            </a:r>
          </a:p>
        </p:txBody>
      </p:sp>
      <p:sp>
        <p:nvSpPr>
          <p:cNvPr id="1946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990600"/>
            <a:ext cx="8610600" cy="4101636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dirty="0"/>
              <a:t>We use three general principles to distinguish business from non-business activity:</a:t>
            </a:r>
          </a:p>
          <a:p>
            <a:pPr marL="990600" lvl="1" indent="-533400" algn="l">
              <a:buFontTx/>
              <a:buAutoNum type="arabicPeriod"/>
              <a:defRPr/>
            </a:pPr>
            <a:r>
              <a:rPr lang="en-US" sz="2400" dirty="0"/>
              <a:t>Does the entity attempt to make a profit?</a:t>
            </a:r>
          </a:p>
          <a:p>
            <a:pPr marL="990600" lvl="1" indent="-533400" algn="l">
              <a:buFontTx/>
              <a:buAutoNum type="arabicPeriod"/>
              <a:defRPr/>
            </a:pPr>
            <a:endParaRPr lang="en-US" sz="2400" dirty="0"/>
          </a:p>
          <a:p>
            <a:pPr marL="990600" lvl="1" indent="-533400" algn="l">
              <a:buFontTx/>
              <a:buAutoNum type="arabicPeriod" startAt="2"/>
              <a:defRPr/>
            </a:pPr>
            <a:r>
              <a:rPr lang="en-US" sz="2400" dirty="0"/>
              <a:t>Do the owners operate in a “businesslike” manner?  </a:t>
            </a:r>
          </a:p>
          <a:p>
            <a:pPr marL="990600" lvl="1" indent="-533400" algn="l">
              <a:buFontTx/>
              <a:buAutoNum type="arabicPeriod" startAt="2"/>
              <a:defRPr/>
            </a:pPr>
            <a:endParaRPr lang="en-US" sz="2400" dirty="0"/>
          </a:p>
          <a:p>
            <a:pPr marL="990600" lvl="1" indent="-533400" algn="l">
              <a:buFontTx/>
              <a:buAutoNum type="arabicPeriod" startAt="2"/>
              <a:defRPr/>
            </a:pPr>
            <a:r>
              <a:rPr lang="en-US" sz="2400" dirty="0"/>
              <a:t>Does the activity have </a:t>
            </a:r>
            <a:r>
              <a:rPr lang="en-US" sz="2400" i="1" dirty="0"/>
              <a:t>potential</a:t>
            </a:r>
            <a:r>
              <a:rPr lang="en-US" sz="2400" dirty="0"/>
              <a:t> to generate non-negligible income for the owners?</a:t>
            </a:r>
          </a:p>
        </p:txBody>
      </p:sp>
    </p:spTree>
    <p:extLst>
      <p:ext uri="{BB962C8B-B14F-4D97-AF65-F5344CB8AC3E}">
        <p14:creationId xmlns:p14="http://schemas.microsoft.com/office/powerpoint/2010/main" val="32622435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807EC618-3BDF-4E78-A3A0-24BECE91EEC3}" type="slidenum">
              <a:rPr lang="en-US" altLang="en-US" sz="1400"/>
              <a:pPr eaLnBrk="1" hangingPunct="1">
                <a:spcBef>
                  <a:spcPct val="0"/>
                </a:spcBef>
                <a:buFontTx/>
                <a:buNone/>
              </a:pPr>
              <a:t>7</a:t>
            </a:fld>
            <a:endParaRPr lang="en-US" altLang="en-US" sz="1400"/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33600" y="152400"/>
            <a:ext cx="7772400" cy="533400"/>
          </a:xfrm>
        </p:spPr>
        <p:txBody>
          <a:bodyPr/>
          <a:lstStyle/>
          <a:p>
            <a:pPr algn="ctr" eaLnBrk="1" hangingPunct="1"/>
            <a:r>
              <a:rPr lang="en-US" altLang="en-US" sz="3200"/>
              <a:t>Business Test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05000" y="1295400"/>
            <a:ext cx="8534400" cy="4809522"/>
          </a:xfrm>
        </p:spPr>
        <p:txBody>
          <a:bodyPr/>
          <a:lstStyle/>
          <a:p>
            <a:pPr marL="274320" indent="-274320" algn="l">
              <a:lnSpc>
                <a:spcPct val="90000"/>
              </a:lnSpc>
              <a:buFontTx/>
              <a:buChar char="•"/>
              <a:defRPr/>
            </a:pPr>
            <a:r>
              <a:rPr lang="en-US" u="sng" dirty="0"/>
              <a:t>Test 1</a:t>
            </a:r>
            <a:r>
              <a:rPr lang="en-US" dirty="0"/>
              <a:t>: De </a:t>
            </a:r>
            <a:r>
              <a:rPr lang="en-US" dirty="0" err="1"/>
              <a:t>Minimis</a:t>
            </a:r>
            <a:r>
              <a:rPr lang="en-US" dirty="0"/>
              <a:t> Activity</a:t>
            </a:r>
            <a:endParaRPr lang="en-US" sz="2000" dirty="0"/>
          </a:p>
          <a:p>
            <a:pPr marL="990600" lvl="1" indent="-533400" algn="l">
              <a:lnSpc>
                <a:spcPct val="90000"/>
              </a:lnSpc>
              <a:buFontTx/>
              <a:buChar char="–"/>
              <a:defRPr/>
            </a:pPr>
            <a:endParaRPr lang="en-US" sz="2000" dirty="0"/>
          </a:p>
          <a:p>
            <a:pPr marL="800100" lvl="1" indent="-342900" algn="l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US" sz="2400" dirty="0"/>
              <a:t>Total Deductions or Total Income &gt;= $10,000</a:t>
            </a:r>
          </a:p>
          <a:p>
            <a:pPr lvl="1" algn="l" eaLnBrk="1" hangingPunct="1">
              <a:lnSpc>
                <a:spcPct val="90000"/>
              </a:lnSpc>
              <a:defRPr/>
            </a:pPr>
            <a:r>
              <a:rPr lang="en-US" sz="2400" dirty="0"/>
              <a:t>			OR</a:t>
            </a:r>
          </a:p>
          <a:p>
            <a:pPr marL="800100" lvl="1" indent="-342900" algn="l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US" sz="2400" dirty="0"/>
              <a:t>Total Deductions and Total Income &gt;= $15,000</a:t>
            </a:r>
          </a:p>
          <a:p>
            <a:pPr marL="990600" lvl="1" indent="-533400" algn="l">
              <a:lnSpc>
                <a:spcPct val="90000"/>
              </a:lnSpc>
              <a:buFontTx/>
              <a:buChar char="–"/>
              <a:defRPr/>
            </a:pPr>
            <a:endParaRPr lang="en-US" sz="2000" dirty="0"/>
          </a:p>
          <a:p>
            <a:pPr marL="990600" lvl="1" indent="-533400" algn="l">
              <a:lnSpc>
                <a:spcPct val="90000"/>
              </a:lnSpc>
              <a:buFontTx/>
              <a:buChar char="–"/>
              <a:defRPr/>
            </a:pPr>
            <a:endParaRPr lang="en-US" sz="2000" dirty="0"/>
          </a:p>
          <a:p>
            <a:pPr marL="274320" indent="-274320" algn="l">
              <a:lnSpc>
                <a:spcPct val="90000"/>
              </a:lnSpc>
              <a:buFontTx/>
              <a:buChar char="•"/>
              <a:defRPr/>
            </a:pPr>
            <a:r>
              <a:rPr lang="en-US" u="sng" dirty="0"/>
              <a:t>Test 2</a:t>
            </a:r>
            <a:r>
              <a:rPr lang="en-US" dirty="0"/>
              <a:t>:  General Business Activity</a:t>
            </a:r>
          </a:p>
          <a:p>
            <a:pPr marL="609600" indent="-609600" algn="l">
              <a:lnSpc>
                <a:spcPct val="90000"/>
              </a:lnSpc>
              <a:buFontTx/>
              <a:buChar char="•"/>
              <a:defRPr/>
            </a:pPr>
            <a:endParaRPr lang="en-US" dirty="0"/>
          </a:p>
          <a:p>
            <a:pPr marL="800100" lvl="1" indent="-342900" algn="l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US" sz="2400" dirty="0"/>
              <a:t>Total Deductions &gt; $5,000</a:t>
            </a:r>
          </a:p>
          <a:p>
            <a:pPr marL="990600" lvl="1" indent="-533400" algn="l">
              <a:lnSpc>
                <a:spcPct val="90000"/>
              </a:lnSpc>
              <a:buFontTx/>
              <a:buAutoNum type="arabicPeriod"/>
              <a:defRPr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8712662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1946586" y="365126"/>
            <a:ext cx="7886700" cy="840230"/>
          </a:xfrm>
        </p:spPr>
        <p:txBody>
          <a:bodyPr/>
          <a:lstStyle/>
          <a:p>
            <a:pPr algn="ctr"/>
            <a:r>
              <a:rPr lang="en-US" altLang="en-US"/>
              <a:t>Identifying Businesses</a:t>
            </a:r>
            <a:br>
              <a:rPr lang="en-US" altLang="en-US"/>
            </a:br>
            <a:r>
              <a:rPr lang="en-US" altLang="en-US" sz="2400"/>
              <a:t>Thousands of Filers</a:t>
            </a:r>
            <a:endParaRPr lang="en-US" altLang="en-US"/>
          </a:p>
        </p:txBody>
      </p:sp>
      <p:sp>
        <p:nvSpPr>
          <p:cNvPr id="10243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E0284853-1C40-485A-A160-5914D35AEF83}" type="slidenum">
              <a:rPr lang="en-US" altLang="en-US" sz="1400"/>
              <a:pPr eaLnBrk="1" hangingPunct="1">
                <a:spcBef>
                  <a:spcPct val="0"/>
                </a:spcBef>
                <a:buFontTx/>
                <a:buNone/>
              </a:pPr>
              <a:t>8</a:t>
            </a:fld>
            <a:endParaRPr lang="en-US" altLang="en-US" sz="140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1946275" y="1330326"/>
          <a:ext cx="7886700" cy="4232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316477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1946586" y="365126"/>
            <a:ext cx="7886700" cy="840230"/>
          </a:xfrm>
        </p:spPr>
        <p:txBody>
          <a:bodyPr/>
          <a:lstStyle/>
          <a:p>
            <a:pPr algn="ctr"/>
            <a:r>
              <a:rPr lang="en-US" altLang="en-US" dirty="0"/>
              <a:t>Business vs. Non-Business</a:t>
            </a:r>
            <a:br>
              <a:rPr lang="en-US" altLang="en-US" dirty="0"/>
            </a:br>
            <a:r>
              <a:rPr lang="en-US" altLang="en-US" sz="2400" dirty="0"/>
              <a:t>Net Income, Billions of Dollars</a:t>
            </a:r>
          </a:p>
        </p:txBody>
      </p:sp>
      <p:sp>
        <p:nvSpPr>
          <p:cNvPr id="11267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FA89E38F-41C9-4FD8-9216-323D403C1BEF}" type="slidenum">
              <a:rPr lang="en-US" altLang="en-US" sz="1400"/>
              <a:pPr eaLnBrk="1" hangingPunct="1">
                <a:spcBef>
                  <a:spcPct val="0"/>
                </a:spcBef>
                <a:buFontTx/>
                <a:buNone/>
              </a:pPr>
              <a:t>9</a:t>
            </a:fld>
            <a:endParaRPr lang="en-US" altLang="en-US" sz="140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1946275" y="1330326"/>
          <a:ext cx="7886700" cy="43846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05808726"/>
      </p:ext>
    </p:extLst>
  </p:cSld>
  <p:clrMapOvr>
    <a:masterClrMapping/>
  </p:clrMapOvr>
</p:sld>
</file>

<file path=ppt/theme/theme1.xml><?xml version="1.0" encoding="utf-8"?>
<a:theme xmlns:a="http://schemas.openxmlformats.org/drawingml/2006/main" name="Theme1">
  <a:themeElements>
    <a:clrScheme name="Wharton 2016">
      <a:dk1>
        <a:srgbClr val="2D2C41"/>
      </a:dk1>
      <a:lt1>
        <a:srgbClr val="FFFFFF"/>
      </a:lt1>
      <a:dk2>
        <a:srgbClr val="004785"/>
      </a:dk2>
      <a:lt2>
        <a:srgbClr val="EEEDEA"/>
      </a:lt2>
      <a:accent1>
        <a:srgbClr val="004785"/>
      </a:accent1>
      <a:accent2>
        <a:srgbClr val="A90533"/>
      </a:accent2>
      <a:accent3>
        <a:srgbClr val="026CB5"/>
      </a:accent3>
      <a:accent4>
        <a:srgbClr val="06AAFC"/>
      </a:accent4>
      <a:accent5>
        <a:srgbClr val="96227D"/>
      </a:accent5>
      <a:accent6>
        <a:srgbClr val="D7BC6A"/>
      </a:accent6>
      <a:hlink>
        <a:srgbClr val="06AAFC"/>
      </a:hlink>
      <a:folHlink>
        <a:srgbClr val="06AAFC"/>
      </a:folHlink>
    </a:clrScheme>
    <a:fontScheme name="Wharton 2016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39930445-3BE3-4DC3-ADA5-D4D6BF12BEF0}" vid="{2D612072-91D4-4ED5-9B0E-28B29FDBC28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DC40DE5CD71C144BFA28B37E66F3675" ma:contentTypeVersion="10" ma:contentTypeDescription="Create a new document." ma:contentTypeScope="" ma:versionID="7a1bded0d766dce0802f0cc044b1bda7">
  <xsd:schema xmlns:xsd="http://www.w3.org/2001/XMLSchema" xmlns:xs="http://www.w3.org/2001/XMLSchema" xmlns:p="http://schemas.microsoft.com/office/2006/metadata/properties" xmlns:ns2="c8129337-b77a-451d-bb3d-5f822f185b9a" xmlns:ns3="4f75697d-e3c1-4b05-a3f1-e783425590da" targetNamespace="http://schemas.microsoft.com/office/2006/metadata/properties" ma:root="true" ma:fieldsID="43899c21ed03453a92dfcf46149c897e" ns2:_="" ns3:_="">
    <xsd:import namespace="c8129337-b77a-451d-bb3d-5f822f185b9a"/>
    <xsd:import namespace="4f75697d-e3c1-4b05-a3f1-e783425590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8129337-b77a-451d-bb3d-5f822f185b9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f75697d-e3c1-4b05-a3f1-e783425590da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47B242F-7914-4007-BDC7-95BA2E660410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914C0223-E84D-4D07-B15D-87D7A0ACC69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C7B6F39-2F28-403D-A7A5-28433C747B2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8129337-b77a-451d-bb3d-5f822f185b9a"/>
    <ds:schemaRef ds:uri="4f75697d-e3c1-4b05-a3f1-e783425590d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18904</TotalTime>
  <Words>635</Words>
  <Application>Microsoft Macintosh PowerPoint</Application>
  <PresentationFormat>Widescreen</PresentationFormat>
  <Paragraphs>163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Garamond</vt:lpstr>
      <vt:lpstr>Theme1</vt:lpstr>
      <vt:lpstr>Small Business Identification</vt:lpstr>
      <vt:lpstr>Overview</vt:lpstr>
      <vt:lpstr>Small Business Definition </vt:lpstr>
      <vt:lpstr>Overview of Methodology</vt:lpstr>
      <vt:lpstr>Small Business Methodology </vt:lpstr>
      <vt:lpstr>What is a Business?</vt:lpstr>
      <vt:lpstr>Business Test</vt:lpstr>
      <vt:lpstr>Identifying Businesses Thousands of Filers</vt:lpstr>
      <vt:lpstr>Business vs. Non-Business Net Income, Billions of Dollars</vt:lpstr>
      <vt:lpstr>Identification of Small Businesses</vt:lpstr>
      <vt:lpstr>Business vs. Small Business Thousands of Filers</vt:lpstr>
      <vt:lpstr>Business vs. Small Business Net Income, Billions of Dollars</vt:lpstr>
      <vt:lpstr>Identification of Employers</vt:lpstr>
      <vt:lpstr>Small Business Employers Net Income, Billions of Dollars</vt:lpstr>
      <vt:lpstr>CARES ACT (PPP)</vt:lpstr>
      <vt:lpstr>CARES ACT (PPP)</vt:lpstr>
      <vt:lpstr>CARES ACT (PPP)</vt:lpstr>
      <vt:lpstr>PowerPoint Presentation</vt:lpstr>
    </vt:vector>
  </TitlesOfParts>
  <Company>The Wharton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tranac</dc:creator>
  <cp:lastModifiedBy>Prisinzano, Richard Paul</cp:lastModifiedBy>
  <cp:revision>585</cp:revision>
  <cp:lastPrinted>2012-04-12T19:17:32Z</cp:lastPrinted>
  <dcterms:created xsi:type="dcterms:W3CDTF">2012-04-03T15:29:58Z</dcterms:created>
  <dcterms:modified xsi:type="dcterms:W3CDTF">2020-11-09T21:31:03Z</dcterms:modified>
  <cp:contentStatus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0x0101000DC40DE5CD71C144BFA28B37E66F3675</vt:lpwstr>
  </property>
</Properties>
</file>