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2" r:id="rId3"/>
    <p:sldId id="271" r:id="rId4"/>
    <p:sldId id="286" r:id="rId5"/>
    <p:sldId id="287" r:id="rId6"/>
    <p:sldId id="288" r:id="rId7"/>
    <p:sldId id="284" r:id="rId8"/>
    <p:sldId id="283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8" autoAdjust="0"/>
    <p:restoredTop sz="94650"/>
  </p:normalViewPr>
  <p:slideViewPr>
    <p:cSldViewPr snapToGrid="0" snapToObjects="1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7" d="100"/>
          <a:sy n="157" d="100"/>
        </p:scale>
        <p:origin x="43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C5F913-EC2B-2848-9DE6-D8663971C4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BE1B0D-C8D4-E241-9740-943734AA4D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802CD6-51B7-B647-84F3-618D22C23610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81233-DBA4-744D-9363-38476E01EC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FA6499-A563-DF4A-AD3A-F254586A10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E1F9629-A8B1-884B-AC34-A968CD31C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06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28C4E7-33FB-CA41-ACE5-EBB669375856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A7B8B14-E9F9-DA43-B75B-4CE9504D9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74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010DF-92C9-D745-A3CA-6B1713C25B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811344"/>
            <a:ext cx="9144000" cy="1058953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700" b="1" spc="100" baseline="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F005DD-11F8-9245-B26B-41D1F4F844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46655"/>
            <a:ext cx="9144000" cy="3841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1" kern="4600" spc="100" baseline="0">
                <a:latin typeface="Arial MT Std" panose="020B0402020200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SUB-TITLE GOES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AF7FE24-A452-0441-B567-CCDDCB585D4D}"/>
              </a:ext>
            </a:extLst>
          </p:cNvPr>
          <p:cNvSpPr txBox="1">
            <a:spLocks/>
          </p:cNvSpPr>
          <p:nvPr userDrawn="1"/>
        </p:nvSpPr>
        <p:spPr>
          <a:xfrm>
            <a:off x="1524000" y="5608643"/>
            <a:ext cx="9144000" cy="38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700" b="0" spc="0" baseline="0" dirty="0">
                <a:latin typeface="+mn-lt"/>
              </a:rPr>
              <a:t>Delivering insight through data for a better Canada</a:t>
            </a:r>
            <a:endParaRPr lang="en-US" sz="1700" b="0" spc="0" baseline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7958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700D70BF-0D78-8947-9B2F-B0F56FF5C8CF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561771-F5B0-B740-831B-001696BB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46197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78D8594-770D-2F41-980E-F79D6542D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EA5A1E9-D7B6-5340-947A-1F94DDAB71B4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2C95B3F-EB60-0C49-B87A-157BB552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42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EA69870-3A9B-2042-8FC4-CF7E21655105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3286D1-A677-074D-8452-B6E481375AB6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1078992"/>
            <a:ext cx="2628900" cy="4885502"/>
          </a:xfrm>
          <a:prstGeom prst="rect">
            <a:avLst/>
          </a:prstGeom>
        </p:spPr>
        <p:txBody>
          <a:bodyPr vert="eaVert" anchor="b">
            <a:norm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30B674-98A5-8743-BF78-6CC7D5E7B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78991"/>
            <a:ext cx="7734300" cy="4885503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A54A282-20C9-4C40-8406-9B5E456F4AAA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E70EE8-DB95-6A41-BCDA-4FD30B1FD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55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F61CBC-24C3-6947-ADAA-A50B14E242EC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F190F8-0D08-1945-8123-F4A12E3B91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94410"/>
            <a:ext cx="10515600" cy="89504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 u="none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0CB7B-8791-AE45-8FD2-E35F03928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3813"/>
            <a:ext cx="10515600" cy="36567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  <a:lvl2pPr>
              <a:defRPr sz="1800">
                <a:latin typeface="Arial MT Std" panose="020B0402020200020204" pitchFamily="34" charset="0"/>
              </a:defRPr>
            </a:lvl2pPr>
            <a:lvl3pPr>
              <a:defRPr sz="1600">
                <a:latin typeface="Arial MT Std" panose="020B0402020200020204" pitchFamily="34" charset="0"/>
              </a:defRPr>
            </a:lvl3pPr>
            <a:lvl4pPr>
              <a:defRPr sz="1400">
                <a:latin typeface="Arial MT Std" panose="020B0402020200020204" pitchFamily="34" charset="0"/>
              </a:defRPr>
            </a:lvl4pPr>
            <a:lvl5pPr>
              <a:defRPr sz="14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0B9A835-E3AD-6541-8CB7-FBAC3331BF73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D9FC08-3E1C-014A-BB63-4119EA71E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40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5821909-D323-1645-A122-4B1ED2F7EBAF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A85CE2-762B-9C4F-B29F-5D8A941A1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50104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47A7C-2582-B94D-B0CA-CE72B9DC3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3823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 MT Std" panose="020B0402020200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759DBA7-AD2A-CA46-AC91-69C8DA7F52E9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FE7E3FD-0D9B-0641-BCCC-24D459EE4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92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80E6DEAE-E822-BC4C-A21C-32FD19CC5920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0AD4E-6AB3-214B-A4E4-E20A50DF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BFCDB-AC25-4845-93D8-4FE6A2452A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461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469439-F6DE-1C4F-BF69-06F3A4109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461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26EB97A-C08E-BB40-8591-561B47E85442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68F7A4D-F81E-A149-B1DA-3297049C7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62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589D3108-C7BC-274D-B353-E84095136186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5CCEC-8CE8-A349-8EF6-399A8DC9DA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17291"/>
            <a:ext cx="5157787" cy="64148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0">
                <a:latin typeface="Arial MT Std" panose="020B0402020200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B6288D-1486-174E-8027-9566C127E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780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847CF6-9394-5B4B-8220-7B71F29DB86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17291"/>
            <a:ext cx="5183188" cy="64148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0">
                <a:latin typeface="Arial MT Std" panose="020B0402020200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0A9809-9CAB-EB48-A314-EFB972167A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780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85302A5-2089-074D-816D-EAD2D14CDF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AD77972-520F-AF4E-8A22-C728C2AC14D8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7128189-E823-FD4A-A279-951FF2849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64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ABC21F7E-58FE-D049-ABAE-1389E91681FF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929614-25E8-7C40-B3D8-97B8D703FB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AD1A96F-BCA0-5B44-A660-370961E12B29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F4ECF1C-F6D1-B840-9427-7010A0FC9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73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A660D6C4-DBDA-4A40-8D37-2E8A58676365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F815435-FE2C-3140-AA9C-30F368825C19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19471-527F-3E44-B855-581F21D50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72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0AA04B89-FAE3-E84F-94AE-DE84F8329BE0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A84D10-1CE3-4440-9E21-70C1471000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97853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67A0D-A607-2A40-9D63-1E72C7863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AD4E7A-54D4-6645-A6AF-C4324CC7448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 MT Std" panose="020B0402020200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DBA3354-AC19-2F4D-8C9F-CE6BD155BFFD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BA8BE1E-EAD4-D244-9A2E-CDFB0416C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350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B5043DA6-F6E2-B44B-966E-7681CBC26F69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919A06-F4CD-CA4A-973D-80698169979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 MT Std" panose="020B0402020200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297C46-D278-1B45-850B-6B2A1027B7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97853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52E6762-2574-764E-99AC-78507C80B6B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 MT Std" panose="020B0402020200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67691D8-A545-3E41-9DD3-01AC9CF7E822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321D43-1F48-5D42-9D49-5357435AF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64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92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Danny.leung@Canada.c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6621C-6F45-B242-BB65-E51808238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8341" y="2780817"/>
            <a:ext cx="9144000" cy="1058953"/>
          </a:xfrm>
        </p:spPr>
        <p:txBody>
          <a:bodyPr/>
          <a:lstStyle/>
          <a:p>
            <a:r>
              <a:rPr lang="en-US" sz="4000" dirty="0"/>
              <a:t>Measuring the Contribution of Small Businesses to the Canadian Economy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E707F7-BC74-7A48-A8B4-5834787C5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9039"/>
            <a:ext cx="9144000" cy="384167"/>
          </a:xfrm>
        </p:spPr>
        <p:txBody>
          <a:bodyPr>
            <a:noAutofit/>
          </a:bodyPr>
          <a:lstStyle/>
          <a:p>
            <a:r>
              <a:rPr lang="en-US" sz="1100" dirty="0"/>
              <a:t>Danny Leung</a:t>
            </a:r>
          </a:p>
          <a:p>
            <a:r>
              <a:rPr lang="en-US" sz="1100" dirty="0"/>
              <a:t>November 13, 2020</a:t>
            </a:r>
          </a:p>
        </p:txBody>
      </p:sp>
    </p:spTree>
    <p:extLst>
      <p:ext uri="{BB962C8B-B14F-4D97-AF65-F5344CB8AC3E}">
        <p14:creationId xmlns:p14="http://schemas.microsoft.com/office/powerpoint/2010/main" val="3463733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1" y="554821"/>
            <a:ext cx="10515600" cy="895042"/>
          </a:xfrm>
        </p:spPr>
        <p:txBody>
          <a:bodyPr>
            <a:normAutofit/>
          </a:bodyPr>
          <a:lstStyle/>
          <a:p>
            <a:r>
              <a:rPr lang="en-US" sz="24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1607F-5890-6248-822B-36C9A5620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941" y="1449863"/>
            <a:ext cx="10515600" cy="4110434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CA" dirty="0"/>
              <a:t>Varied products and definitions</a:t>
            </a:r>
          </a:p>
          <a:p>
            <a:pPr lvl="1"/>
            <a:r>
              <a:rPr lang="en-US" dirty="0"/>
              <a:t>Mostly based on employment size, but others are used</a:t>
            </a:r>
          </a:p>
          <a:p>
            <a:pPr lvl="1"/>
            <a:r>
              <a:rPr lang="en-US" dirty="0"/>
              <a:t>Mostly at the enterprise level, but other definitions are used at finer levels of geography and industry</a:t>
            </a:r>
            <a:endParaRPr lang="en-CA" dirty="0"/>
          </a:p>
          <a:p>
            <a:pPr marL="457200" indent="-457200">
              <a:buAutoNum type="arabicPeriod"/>
            </a:pPr>
            <a:endParaRPr lang="en-CA" dirty="0"/>
          </a:p>
          <a:p>
            <a:pPr marL="457200" indent="-457200">
              <a:buAutoNum type="arabicPeriod"/>
            </a:pPr>
            <a:r>
              <a:rPr lang="en-CA" dirty="0"/>
              <a:t>Data sources</a:t>
            </a:r>
          </a:p>
          <a:p>
            <a:pPr lvl="1"/>
            <a:r>
              <a:rPr lang="en-US" dirty="0"/>
              <a:t>Access to microdata from survey and administrative sources facilitates the production of a wide range of products</a:t>
            </a:r>
            <a:endParaRPr lang="en-CA" dirty="0"/>
          </a:p>
          <a:p>
            <a:pPr marL="457200" indent="-457200">
              <a:buAutoNum type="arabicPeriod"/>
            </a:pPr>
            <a:endParaRPr lang="en-CA" dirty="0"/>
          </a:p>
          <a:p>
            <a:pPr marL="457200" indent="-457200">
              <a:buAutoNum type="arabicPeriod"/>
            </a:pPr>
            <a:r>
              <a:rPr lang="en-CA" dirty="0"/>
              <a:t>Users and uses</a:t>
            </a:r>
          </a:p>
          <a:p>
            <a:pPr lvl="1"/>
            <a:r>
              <a:rPr lang="en-US" dirty="0"/>
              <a:t>Greater timeliness and granularity being demanded</a:t>
            </a:r>
            <a:endParaRPr lang="en-CA" dirty="0"/>
          </a:p>
          <a:p>
            <a:pPr lvl="1"/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38941-14B7-F247-B186-6D8127D1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845028"/>
            <a:ext cx="333982" cy="254590"/>
          </a:xfrm>
        </p:spPr>
        <p:txBody>
          <a:bodyPr/>
          <a:lstStyle/>
          <a:p>
            <a:fld id="{EDB761FF-D525-D64B-8909-8CF25B3FD48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192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1" y="554821"/>
            <a:ext cx="10515600" cy="895042"/>
          </a:xfrm>
        </p:spPr>
        <p:txBody>
          <a:bodyPr>
            <a:normAutofit/>
          </a:bodyPr>
          <a:lstStyle/>
          <a:p>
            <a:r>
              <a:rPr lang="en-US" sz="2400" dirty="0"/>
              <a:t>Varied products and varied definitions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1607F-5890-6248-822B-36C9A5620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26" y="1449863"/>
            <a:ext cx="10515600" cy="439516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Canadian Business Counts (semi-annual)</a:t>
            </a:r>
          </a:p>
          <a:p>
            <a:r>
              <a:rPr lang="en-US" dirty="0"/>
              <a:t>count of businesses (locations)</a:t>
            </a:r>
          </a:p>
          <a:p>
            <a:r>
              <a:rPr lang="en-US" dirty="0"/>
              <a:t>detailed employment size (0 employees, 1-4, 5-9, 10-19, 20-49, 50-99, 100-199, 200-499, 500+)</a:t>
            </a:r>
          </a:p>
          <a:p>
            <a:r>
              <a:rPr lang="en-US" dirty="0"/>
              <a:t>3-digit NAICS</a:t>
            </a:r>
          </a:p>
          <a:p>
            <a:r>
              <a:rPr lang="en-US" dirty="0"/>
              <a:t>Canada, province and territory, census metropolitan area, census subdivision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Labour</a:t>
            </a:r>
            <a:r>
              <a:rPr lang="en-US" b="1" dirty="0"/>
              <a:t> Force Survey (monthly) – Employment by enterprise size</a:t>
            </a:r>
          </a:p>
          <a:p>
            <a:r>
              <a:rPr lang="en-US" dirty="0"/>
              <a:t>Employment size (0-4, 5-19, 20-49, 50-99, 100-299, 300-499, 500+)</a:t>
            </a:r>
          </a:p>
          <a:p>
            <a:r>
              <a:rPr lang="en-US" dirty="0"/>
              <a:t>2-digit NAICS</a:t>
            </a:r>
          </a:p>
          <a:p>
            <a:r>
              <a:rPr lang="en-US" dirty="0"/>
              <a:t>Canada, province and territory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Survey of Employment Payroll and Hours  (monthly) – employment, average weekly earnings, average weekly hours of enterprise</a:t>
            </a:r>
          </a:p>
          <a:p>
            <a:r>
              <a:rPr lang="en-US" dirty="0"/>
              <a:t>Employment size (0-4, 5-19, 20-49, 50-99, 100-299, 300-499, 500+)</a:t>
            </a:r>
          </a:p>
          <a:p>
            <a:r>
              <a:rPr lang="en-US" dirty="0"/>
              <a:t>2-digit NAICS</a:t>
            </a:r>
          </a:p>
          <a:p>
            <a:r>
              <a:rPr lang="en-US" dirty="0"/>
              <a:t>Canada, province and territory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38941-14B7-F247-B186-6D8127D1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845028"/>
            <a:ext cx="333982" cy="254590"/>
          </a:xfrm>
        </p:spPr>
        <p:txBody>
          <a:bodyPr/>
          <a:lstStyle/>
          <a:p>
            <a:fld id="{EDB761FF-D525-D64B-8909-8CF25B3FD48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9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1" y="554821"/>
            <a:ext cx="10515600" cy="895042"/>
          </a:xfrm>
        </p:spPr>
        <p:txBody>
          <a:bodyPr>
            <a:normAutofit/>
          </a:bodyPr>
          <a:lstStyle/>
          <a:p>
            <a:r>
              <a:rPr lang="en-US" sz="2400" dirty="0"/>
              <a:t>Varied products and varied definitions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1607F-5890-6248-822B-36C9A5620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941" y="1449862"/>
            <a:ext cx="10515600" cy="439516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Trade by Exporter and Importer Characteristics (annual)– value of exports and imports, number of exporters and importers</a:t>
            </a:r>
          </a:p>
          <a:p>
            <a:r>
              <a:rPr lang="en-US" dirty="0"/>
              <a:t>Employment size (0-499, 500+) of enterprise or establishment</a:t>
            </a:r>
          </a:p>
          <a:p>
            <a:r>
              <a:rPr lang="en-US" dirty="0"/>
              <a:t>2-digit NAICS</a:t>
            </a:r>
          </a:p>
          <a:p>
            <a:r>
              <a:rPr lang="en-US" dirty="0"/>
              <a:t>Canada (enterprise and establishment), province and census metropolitan area (establishment)</a:t>
            </a:r>
          </a:p>
          <a:p>
            <a:r>
              <a:rPr lang="en-US" dirty="0"/>
              <a:t>Other dimensions: partner country, export size, </a:t>
            </a:r>
            <a:r>
              <a:rPr lang="en-US" dirty="0" err="1"/>
              <a:t>etc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Business Dynamics (monthly, annual) – entry, exit, openings, closings, job creation and destruction of enterprises</a:t>
            </a:r>
          </a:p>
          <a:p>
            <a:r>
              <a:rPr lang="en-US" dirty="0"/>
              <a:t>Employment size (1-4, 5-19, 20-49, 50-99, 100-499, 500+) of enterprise</a:t>
            </a:r>
          </a:p>
          <a:p>
            <a:r>
              <a:rPr lang="en-US" dirty="0"/>
              <a:t>2-digit NAICS</a:t>
            </a:r>
          </a:p>
          <a:p>
            <a:r>
              <a:rPr lang="en-US" dirty="0"/>
              <a:t>Canada, province and territory, census metropolitan area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Entrepreneurship Indicators Database (annual) – business survival, number of high growth firms, number of gazelles</a:t>
            </a:r>
          </a:p>
          <a:p>
            <a:r>
              <a:rPr lang="en-US" dirty="0"/>
              <a:t>Growth based on revenue or employment</a:t>
            </a:r>
          </a:p>
          <a:p>
            <a:r>
              <a:rPr lang="en-US" dirty="0"/>
              <a:t>2-digit NAICS</a:t>
            </a:r>
          </a:p>
          <a:p>
            <a:r>
              <a:rPr lang="en-US" dirty="0"/>
              <a:t>Canada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38941-14B7-F247-B186-6D8127D1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845028"/>
            <a:ext cx="333982" cy="254590"/>
          </a:xfrm>
        </p:spPr>
        <p:txBody>
          <a:bodyPr/>
          <a:lstStyle/>
          <a:p>
            <a:fld id="{EDB761FF-D525-D64B-8909-8CF25B3FD48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473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1" y="554821"/>
            <a:ext cx="10515600" cy="895042"/>
          </a:xfrm>
        </p:spPr>
        <p:txBody>
          <a:bodyPr>
            <a:normAutofit/>
          </a:bodyPr>
          <a:lstStyle/>
          <a:p>
            <a:r>
              <a:rPr lang="en-US" sz="2400" dirty="0"/>
              <a:t>Varied products and varied definitions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1607F-5890-6248-822B-36C9A5620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941" y="1449862"/>
            <a:ext cx="10515600" cy="439516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Financial Performance Data (annual) </a:t>
            </a:r>
          </a:p>
          <a:p>
            <a:r>
              <a:rPr lang="en-US" dirty="0"/>
              <a:t>Income statement variables, balance sheet variables, financial ratios,</a:t>
            </a:r>
          </a:p>
          <a:p>
            <a:r>
              <a:rPr lang="en-US" dirty="0"/>
              <a:t>Detailed industry (up to 6-digit NAICS)</a:t>
            </a:r>
          </a:p>
          <a:p>
            <a:r>
              <a:rPr lang="en-US" dirty="0"/>
              <a:t>Revenue size ($30,000 to $5,000,000 and $5,000,000 to $20,000,000) and quartiles with size groupings</a:t>
            </a:r>
          </a:p>
          <a:p>
            <a:r>
              <a:rPr lang="en-US" dirty="0"/>
              <a:t>Incorporated and unincorporated businesses</a:t>
            </a:r>
          </a:p>
          <a:p>
            <a:r>
              <a:rPr lang="en-US" dirty="0"/>
              <a:t>Canada, province and territory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GDP by Firm Size (irregular)</a:t>
            </a:r>
          </a:p>
          <a:p>
            <a:r>
              <a:rPr lang="en-US" dirty="0"/>
              <a:t>Employment size (0, 1-99, 100-499, 500+) of enterprise</a:t>
            </a:r>
          </a:p>
          <a:p>
            <a:r>
              <a:rPr lang="en-US" dirty="0"/>
              <a:t>2-digit NAICS</a:t>
            </a:r>
          </a:p>
          <a:p>
            <a:r>
              <a:rPr lang="en-US" dirty="0"/>
              <a:t>Canada, province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Business ownership statistics (irregular) – Number of businesses, employment, trade by type of owner</a:t>
            </a:r>
          </a:p>
          <a:p>
            <a:r>
              <a:rPr lang="en-US" dirty="0"/>
              <a:t>Gender, immigrant status, visible minority status</a:t>
            </a:r>
          </a:p>
          <a:p>
            <a:r>
              <a:rPr lang="en-US" dirty="0"/>
              <a:t>2-digit NAICS</a:t>
            </a:r>
          </a:p>
          <a:p>
            <a:r>
              <a:rPr lang="en-US" dirty="0"/>
              <a:t>Canada, province and territory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38941-14B7-F247-B186-6D8127D1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845028"/>
            <a:ext cx="333982" cy="254590"/>
          </a:xfrm>
        </p:spPr>
        <p:txBody>
          <a:bodyPr/>
          <a:lstStyle/>
          <a:p>
            <a:fld id="{EDB761FF-D525-D64B-8909-8CF25B3FD48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067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1" y="554821"/>
            <a:ext cx="10515600" cy="895042"/>
          </a:xfrm>
        </p:spPr>
        <p:txBody>
          <a:bodyPr>
            <a:normAutofit/>
          </a:bodyPr>
          <a:lstStyle/>
          <a:p>
            <a:r>
              <a:rPr lang="en-US" sz="2400" dirty="0"/>
              <a:t>Data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1607F-5890-6248-822B-36C9A5620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941" y="1449862"/>
            <a:ext cx="10515600" cy="43951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Survey</a:t>
            </a:r>
          </a:p>
          <a:p>
            <a:r>
              <a:rPr lang="en-US" dirty="0" err="1"/>
              <a:t>Labour</a:t>
            </a:r>
            <a:r>
              <a:rPr lang="en-US" dirty="0"/>
              <a:t> Force Survey</a:t>
            </a:r>
          </a:p>
          <a:p>
            <a:r>
              <a:rPr lang="en-US" dirty="0"/>
              <a:t>Survey of Employment, Payroll and Hours</a:t>
            </a:r>
          </a:p>
          <a:p>
            <a:r>
              <a:rPr lang="en-US" dirty="0"/>
              <a:t>Survey of Financing and Growth of Small and Medium Sized Enterprises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Administrative data</a:t>
            </a:r>
          </a:p>
          <a:p>
            <a:r>
              <a:rPr lang="en-US" dirty="0"/>
              <a:t>Canada Revenue Agency</a:t>
            </a:r>
          </a:p>
          <a:p>
            <a:pPr lvl="1"/>
            <a:r>
              <a:rPr lang="en-US" dirty="0"/>
              <a:t>Corporate and personal income tax</a:t>
            </a:r>
          </a:p>
          <a:p>
            <a:pPr lvl="1"/>
            <a:r>
              <a:rPr lang="en-US" dirty="0"/>
              <a:t>Payroll deduction remittances</a:t>
            </a:r>
          </a:p>
          <a:p>
            <a:r>
              <a:rPr lang="en-US" dirty="0"/>
              <a:t>Canada Border Services Agency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38941-14B7-F247-B186-6D8127D1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845028"/>
            <a:ext cx="333982" cy="254590"/>
          </a:xfrm>
        </p:spPr>
        <p:txBody>
          <a:bodyPr/>
          <a:lstStyle/>
          <a:p>
            <a:fld id="{EDB761FF-D525-D64B-8909-8CF25B3FD48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88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1" y="554821"/>
            <a:ext cx="10515600" cy="895042"/>
          </a:xfrm>
        </p:spPr>
        <p:txBody>
          <a:bodyPr>
            <a:normAutofit/>
          </a:bodyPr>
          <a:lstStyle/>
          <a:p>
            <a:r>
              <a:rPr lang="en-US" sz="2400" dirty="0"/>
              <a:t>Users and 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1607F-5890-6248-822B-36C9A5620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942" y="1449862"/>
            <a:ext cx="4728393" cy="4395165"/>
          </a:xfrm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Government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Regional development agencies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Chamber of commerce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Boards of trade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Business groups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Businesses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Researchers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38941-14B7-F247-B186-6D8127D1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845028"/>
            <a:ext cx="333982" cy="254590"/>
          </a:xfrm>
        </p:spPr>
        <p:txBody>
          <a:bodyPr/>
          <a:lstStyle/>
          <a:p>
            <a:fld id="{EDB761FF-D525-D64B-8909-8CF25B3FD48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9942" y="1449863"/>
            <a:ext cx="4728393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/>
              <a:t>Users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54515" y="1449863"/>
            <a:ext cx="4728393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/>
              <a:t>Uses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C21607F-5890-6248-822B-36C9A5620878}"/>
              </a:ext>
            </a:extLst>
          </p:cNvPr>
          <p:cNvSpPr txBox="1">
            <a:spLocks/>
          </p:cNvSpPr>
          <p:nvPr/>
        </p:nvSpPr>
        <p:spPr>
          <a:xfrm>
            <a:off x="6154515" y="1827260"/>
            <a:ext cx="4728393" cy="401776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Program and policy effectiveness</a:t>
            </a:r>
          </a:p>
          <a:p>
            <a:r>
              <a:rPr lang="en-US" dirty="0"/>
              <a:t>Small business financing</a:t>
            </a:r>
          </a:p>
          <a:p>
            <a:r>
              <a:rPr lang="en-US" dirty="0"/>
              <a:t>Innovation and growth supports</a:t>
            </a:r>
          </a:p>
          <a:p>
            <a:r>
              <a:rPr lang="en-US" dirty="0"/>
              <a:t>Regional development</a:t>
            </a:r>
          </a:p>
          <a:p>
            <a:r>
              <a:rPr lang="en-US" dirty="0"/>
              <a:t>Simulation and modelling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Monitoring economic performance</a:t>
            </a:r>
          </a:p>
          <a:p>
            <a:r>
              <a:rPr lang="en-US" dirty="0"/>
              <a:t>Business dynamism</a:t>
            </a:r>
          </a:p>
          <a:p>
            <a:r>
              <a:rPr lang="en-US" dirty="0"/>
              <a:t>Entrepreneurship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Advocacy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Benchmarking</a:t>
            </a:r>
          </a:p>
          <a:p>
            <a:r>
              <a:rPr lang="en-US" dirty="0"/>
              <a:t>comparison against peers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Research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748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1607F-5890-6248-822B-36C9A5620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941" y="1449863"/>
            <a:ext cx="10515600" cy="41104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sz="4400" dirty="0"/>
              <a:t>Thank you</a:t>
            </a:r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/>
              <a:t>Contact information:</a:t>
            </a:r>
          </a:p>
          <a:p>
            <a:pPr marL="0" indent="0" algn="ctr">
              <a:buNone/>
            </a:pPr>
            <a:r>
              <a:rPr lang="en-CA" dirty="0"/>
              <a:t>Danny Leung</a:t>
            </a:r>
          </a:p>
          <a:p>
            <a:pPr marL="0" indent="0" algn="ctr">
              <a:buNone/>
            </a:pPr>
            <a:r>
              <a:rPr lang="en-CA" dirty="0">
                <a:hlinkClick r:id="rId2"/>
              </a:rPr>
              <a:t>Danny.leung@Canada.ca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38941-14B7-F247-B186-6D8127D1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845028"/>
            <a:ext cx="333982" cy="254590"/>
          </a:xfrm>
        </p:spPr>
        <p:txBody>
          <a:bodyPr/>
          <a:lstStyle/>
          <a:p>
            <a:fld id="{EDB761FF-D525-D64B-8909-8CF25B3FD48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779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d-20_029_02-eng.potx" id="{34967923-EB6E-4830-B50E-1D33803BA617}" vid="{9528EFDA-0A54-401B-A941-DCA0DA2394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31d-20_029_02-eng</Template>
  <TotalTime>2566</TotalTime>
  <Words>585</Words>
  <Application>Microsoft Office PowerPoint</Application>
  <PresentationFormat>Widescreen</PresentationFormat>
  <Paragraphs>131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 MT Std</vt:lpstr>
      <vt:lpstr>Calibri</vt:lpstr>
      <vt:lpstr>Office Theme</vt:lpstr>
      <vt:lpstr>Measuring the Contribution of Small Businesses to the Canadian Economy </vt:lpstr>
      <vt:lpstr>Outline</vt:lpstr>
      <vt:lpstr>Varied products and varied definitions (1)</vt:lpstr>
      <vt:lpstr>Varied products and varied definitions (2)</vt:lpstr>
      <vt:lpstr>Varied products and varied definitions (3)</vt:lpstr>
      <vt:lpstr>Data sources</vt:lpstr>
      <vt:lpstr>Users and Uses</vt:lpstr>
      <vt:lpstr>PowerPoint Presentation</vt:lpstr>
    </vt:vector>
  </TitlesOfParts>
  <Company>StatCan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Leung, Danny - EAD/DAE</dc:creator>
  <cp:lastModifiedBy>Ludlow, Erin</cp:lastModifiedBy>
  <cp:revision>150</cp:revision>
  <cp:lastPrinted>2020-03-11T18:27:51Z</cp:lastPrinted>
  <dcterms:created xsi:type="dcterms:W3CDTF">2020-02-21T15:15:36Z</dcterms:created>
  <dcterms:modified xsi:type="dcterms:W3CDTF">2020-11-10T20:24:35Z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