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81" r:id="rId3"/>
    <p:sldId id="282" r:id="rId4"/>
    <p:sldId id="272" r:id="rId5"/>
    <p:sldId id="276" r:id="rId6"/>
    <p:sldId id="260" r:id="rId7"/>
    <p:sldId id="262" r:id="rId8"/>
    <p:sldId id="271" r:id="rId9"/>
    <p:sldId id="263" r:id="rId10"/>
    <p:sldId id="278" r:id="rId11"/>
    <p:sldId id="264" r:id="rId12"/>
    <p:sldId id="279" r:id="rId13"/>
    <p:sldId id="275" r:id="rId14"/>
    <p:sldId id="269" r:id="rId15"/>
    <p:sldId id="261" r:id="rId16"/>
    <p:sldId id="270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7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 varScale="1">
        <p:scale>
          <a:sx n="81" d="100"/>
          <a:sy n="81" d="100"/>
        </p:scale>
        <p:origin x="690" y="90"/>
      </p:cViewPr>
      <p:guideLst>
        <p:guide orient="horz" pos="624"/>
        <p:guide pos="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03cl\INEA\Research\Projects\Small%20Business\Data%20and%20SAS\Analysis%20and%20Documentation\2017%20working%20paper\Gross%20Output%20and%20Wages%20for%20Working%20Paper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03cl\INEA\Research\Projects\Small%20Business\Data%20and%20SAS\Analysis%20and%20Documentation\2017%20working%20paper\Gross%20Output%20and%20Wages%20for%20Working%20Paper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03cl\INEA\Research\Projects\Small%20Business\Working%20Paper%20March%202020\Small%20business%20account_March%202020_data%20tables%20ACM%20Nov%202020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75988111780144"/>
          <c:y val="0.14400923630741672"/>
          <c:w val="0.61726455148988724"/>
          <c:h val="0.760283402695967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D6-4A63-8291-7B3EE3EB9C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D6-4A63-8291-7B3EE3EB9C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D6-4A63-8291-7B3EE3EB9C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D6-4A63-8291-7B3EE3EB9C75}"/>
              </c:ext>
            </c:extLst>
          </c:dPt>
          <c:dLbls>
            <c:dLbl>
              <c:idx val="0"/>
              <c:layout>
                <c:manualLayout>
                  <c:x val="1.6396865832947354E-2"/>
                  <c:y val="7.80006351506438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28664891153312"/>
                      <c:h val="0.21731493868609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CD6-4A63-8291-7B3EE3EB9C75}"/>
                </c:ext>
              </c:extLst>
            </c:dLbl>
            <c:dLbl>
              <c:idx val="3"/>
              <c:layout>
                <c:manualLayout>
                  <c:x val="-2.4509803921568627E-2"/>
                  <c:y val="-0.16603769638087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D6-4A63-8291-7B3EE3EB9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'GO 2012'!$B$2:$E$2</c:f>
              <c:strCache>
                <c:ptCount val="4"/>
                <c:pt idx="0">
                  <c:v> Very small 
(0-19 employees) </c:v>
                </c:pt>
                <c:pt idx="1">
                  <c:v> Small 
(20-99) </c:v>
                </c:pt>
                <c:pt idx="2">
                  <c:v> Medium 
(100-499) </c:v>
                </c:pt>
                <c:pt idx="3">
                  <c:v> Large 
(500+) </c:v>
                </c:pt>
              </c:strCache>
            </c:strRef>
          </c:cat>
          <c:val>
            <c:numRef>
              <c:f>'GO 2012'!$B$24:$E$24</c:f>
              <c:numCache>
                <c:formatCode>0%</c:formatCode>
                <c:ptCount val="4"/>
                <c:pt idx="0">
                  <c:v>0.17638155609225165</c:v>
                </c:pt>
                <c:pt idx="1">
                  <c:v>0.10883167723968554</c:v>
                </c:pt>
                <c:pt idx="2">
                  <c:v>0.11160814074732918</c:v>
                </c:pt>
                <c:pt idx="3">
                  <c:v>0.60317862592073368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D6-4A63-8291-7B3EE3EB9C75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85123734533182"/>
          <c:y val="0.11361161606671903"/>
          <c:w val="0.55113698678290213"/>
          <c:h val="0.788749211753605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54-452B-9F07-9152861E0B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54-452B-9F07-9152861E0B3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54-452B-9F07-9152861E0B3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54-452B-9F07-9152861E0B37}"/>
              </c:ext>
            </c:extLst>
          </c:dPt>
          <c:dLbls>
            <c:dLbl>
              <c:idx val="0"/>
              <c:layout>
                <c:manualLayout>
                  <c:x val="3.9135440101237262E-2"/>
                  <c:y val="8.8185497674940355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32504921259843"/>
                      <c:h val="0.269478269552975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F54-452B-9F07-9152861E0B37}"/>
                </c:ext>
              </c:extLst>
            </c:dLbl>
            <c:dLbl>
              <c:idx val="1"/>
              <c:layout>
                <c:manualLayout>
                  <c:x val="-7.0754716981133803E-3"/>
                  <c:y val="4.3185618116719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54-452B-9F07-9152861E0B37}"/>
                </c:ext>
              </c:extLst>
            </c:dLbl>
            <c:dLbl>
              <c:idx val="2"/>
              <c:layout>
                <c:manualLayout>
                  <c:x val="2.6785714285714284E-2"/>
                  <c:y val="-6.06952867707667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54-452B-9F07-9152861E0B37}"/>
                </c:ext>
              </c:extLst>
            </c:dLbl>
            <c:dLbl>
              <c:idx val="3"/>
              <c:layout>
                <c:manualLayout>
                  <c:x val="-6.6964285714285919E-3"/>
                  <c:y val="-0.143751994983394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54-452B-9F07-9152861E0B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'Wages 2012'!$B$2:$E$2</c:f>
              <c:strCache>
                <c:ptCount val="4"/>
                <c:pt idx="0">
                  <c:v> Very small 
(0-19 employees) </c:v>
                </c:pt>
                <c:pt idx="1">
                  <c:v> Small 
(20-99) </c:v>
                </c:pt>
                <c:pt idx="2">
                  <c:v> Medium 
(100-499) </c:v>
                </c:pt>
                <c:pt idx="3">
                  <c:v> Large 
(500+) </c:v>
                </c:pt>
              </c:strCache>
            </c:strRef>
          </c:cat>
          <c:val>
            <c:numRef>
              <c:f>'Wages 2012'!$B$26:$E$26</c:f>
              <c:numCache>
                <c:formatCode>0%</c:formatCode>
                <c:ptCount val="4"/>
                <c:pt idx="0">
                  <c:v>0.14557790246492236</c:v>
                </c:pt>
                <c:pt idx="1">
                  <c:v>0.15106429662483545</c:v>
                </c:pt>
                <c:pt idx="2">
                  <c:v>0.13757254813990352</c:v>
                </c:pt>
                <c:pt idx="3">
                  <c:v>0.56578525277033875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54-452B-9F07-9152861E0B37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47485640381908"/>
          <c:y val="2.5821591471370472E-2"/>
          <c:w val="0.75352514359618095"/>
          <c:h val="0.872838550730370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'[Small business account_March 2020_data tables ACM Nov 2020 v2.xlsx]Sheet1'!$AA$9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'[Small business account_March 2020_data tables ACM Nov 2020 v2.xlsx]Sheet1'!$AB$7:$AK$8</c:f>
              <c:strCache>
                <c:ptCount val="5"/>
                <c:pt idx="0">
                  <c:v>Very small (0-19)</c:v>
                </c:pt>
                <c:pt idx="1">
                  <c:v>Small (20-49)</c:v>
                </c:pt>
                <c:pt idx="2">
                  <c:v>Medium small (50-99)</c:v>
                </c:pt>
                <c:pt idx="3">
                  <c:v>Medium (100-499)</c:v>
                </c:pt>
                <c:pt idx="4">
                  <c:v>Large (500+)</c:v>
                </c:pt>
              </c:strCache>
              <c:extLst/>
            </c:strRef>
          </c:cat>
          <c:val>
            <c:numRef>
              <c:f>'[Small business account_March 2020_data tables ACM Nov 2020 v2.xlsx]Sheet1'!$AB$9:$AK$9</c:f>
              <c:numCache>
                <c:formatCode>0%</c:formatCode>
                <c:ptCount val="5"/>
                <c:pt idx="0">
                  <c:v>0.14030920043696754</c:v>
                </c:pt>
                <c:pt idx="1">
                  <c:v>8.3830032654625769E-2</c:v>
                </c:pt>
                <c:pt idx="2">
                  <c:v>6.3869104227461795E-2</c:v>
                </c:pt>
                <c:pt idx="3">
                  <c:v>0.13889778879791173</c:v>
                </c:pt>
                <c:pt idx="4">
                  <c:v>0.57309387388303323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27B-4F28-A5F9-C624D020C3EB}"/>
            </c:ext>
          </c:extLst>
        </c:ser>
        <c:ser>
          <c:idx val="1"/>
          <c:order val="1"/>
          <c:tx>
            <c:strRef>
              <c:f>'[Small business account_March 2020_data tables ACM Nov 2020 v2.xlsx]Sheet1'!$AA$10</c:f>
              <c:strCache>
                <c:ptCount val="1"/>
                <c:pt idx="0">
                  <c:v>Employment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'[Small business account_March 2020_data tables ACM Nov 2020 v2.xlsx]Sheet1'!$AB$7:$AK$8</c:f>
              <c:strCache>
                <c:ptCount val="5"/>
                <c:pt idx="0">
                  <c:v>Very small (0-19)</c:v>
                </c:pt>
                <c:pt idx="1">
                  <c:v>Small (20-49)</c:v>
                </c:pt>
                <c:pt idx="2">
                  <c:v>Medium small (50-99)</c:v>
                </c:pt>
                <c:pt idx="3">
                  <c:v>Medium (100-499)</c:v>
                </c:pt>
                <c:pt idx="4">
                  <c:v>Large (500+)</c:v>
                </c:pt>
              </c:strCache>
              <c:extLst/>
            </c:strRef>
          </c:cat>
          <c:val>
            <c:numRef>
              <c:f>'[Small business account_March 2020_data tables ACM Nov 2020 v2.xlsx]Sheet1'!$AB$10:$AK$10</c:f>
              <c:numCache>
                <c:formatCode>0%</c:formatCode>
                <c:ptCount val="5"/>
                <c:pt idx="0">
                  <c:v>0.17533455439524515</c:v>
                </c:pt>
                <c:pt idx="1">
                  <c:v>0.10177072861520835</c:v>
                </c:pt>
                <c:pt idx="2">
                  <c:v>7.0999885572214955E-2</c:v>
                </c:pt>
                <c:pt idx="3">
                  <c:v>0.14207054917375586</c:v>
                </c:pt>
                <c:pt idx="4">
                  <c:v>0.50982428224357568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E27B-4F28-A5F9-C624D020C3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1461552"/>
        <c:axId val="554308320"/>
      </c:barChart>
      <c:catAx>
        <c:axId val="181461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308320"/>
        <c:crosses val="autoZero"/>
        <c:auto val="1"/>
        <c:lblAlgn val="ctr"/>
        <c:lblOffset val="100"/>
        <c:noMultiLvlLbl val="0"/>
      </c:catAx>
      <c:valAx>
        <c:axId val="5543083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8146155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95004072766768"/>
          <c:y val="0.71361027067201388"/>
          <c:w val="0.19998099375509093"/>
          <c:h val="0.14554468493869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8885514165382828E-2"/>
          <c:y val="0"/>
          <c:w val="0.96701076306324785"/>
          <c:h val="0.7871235017667574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Average annual growth rate, 2012-2016</c:v>
                </c:pt>
              </c:strCache>
            </c:strRef>
          </c:tx>
          <c:spPr>
            <a:solidFill>
              <a:srgbClr val="9EA2A2"/>
            </a:solidFill>
            <a:ln w="381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Sheet1!$D$2:$D$6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1.3</c:v>
                </c:pt>
                <c:pt idx="2">
                  <c:v>1.6</c:v>
                </c:pt>
                <c:pt idx="3">
                  <c:v>2.2000000000000002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44-4FFB-A5DD-EC694F594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4750112"/>
        <c:axId val="620051408"/>
      </c:barChar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$39,547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44-4FFB-A5DD-EC694F5944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$42,355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44-4FFB-A5DD-EC694F5944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$45,787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44-4FFB-A5DD-EC694F59445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$48,565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44-4FFB-A5DD-EC694F59445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$55,915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644-4FFB-A5DD-EC694F59445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small
(0–19 employees)</c:v>
                </c:pt>
                <c:pt idx="1">
                  <c:v>Small
(20–49)</c:v>
                </c:pt>
                <c:pt idx="2">
                  <c:v>Medium small
(50–99)</c:v>
                </c:pt>
                <c:pt idx="3">
                  <c:v>Medium
(100–499)</c:v>
                </c:pt>
                <c:pt idx="4">
                  <c:v>Large
(500+)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39547</c:v>
                </c:pt>
                <c:pt idx="1">
                  <c:v>42355</c:v>
                </c:pt>
                <c:pt idx="2">
                  <c:v>45787</c:v>
                </c:pt>
                <c:pt idx="3">
                  <c:v>48565</c:v>
                </c:pt>
                <c:pt idx="4">
                  <c:v>55915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44-4FFB-A5DD-EC694F594452}"/>
            </c:ext>
          </c:extLst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$43,333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44-4FFB-A5DD-EC694F5944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$44,604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44-4FFB-A5DD-EC694F5944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$48,711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44-4FFB-A5DD-EC694F59445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$52,940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44-4FFB-A5DD-EC694F59445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$60,870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44-4FFB-A5DD-EC694F59445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6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small
(0–19 employees)</c:v>
                </c:pt>
                <c:pt idx="1">
                  <c:v>Small
(20–49)</c:v>
                </c:pt>
                <c:pt idx="2">
                  <c:v>Medium small
(50–99)</c:v>
                </c:pt>
                <c:pt idx="3">
                  <c:v>Medium
(100–499)</c:v>
                </c:pt>
                <c:pt idx="4">
                  <c:v>Large
(500+)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43333</c:v>
                </c:pt>
                <c:pt idx="1">
                  <c:v>44604</c:v>
                </c:pt>
                <c:pt idx="2">
                  <c:v>48711</c:v>
                </c:pt>
                <c:pt idx="3">
                  <c:v>52940</c:v>
                </c:pt>
                <c:pt idx="4">
                  <c:v>60870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44-4FFB-A5DD-EC694F594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0419488"/>
        <c:axId val="620062224"/>
      </c:lineChart>
      <c:catAx>
        <c:axId val="71041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62224"/>
        <c:crosses val="autoZero"/>
        <c:auto val="1"/>
        <c:lblAlgn val="ctr"/>
        <c:lblOffset val="100"/>
        <c:noMultiLvlLbl val="0"/>
      </c:catAx>
      <c:valAx>
        <c:axId val="620062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419488"/>
        <c:crosses val="autoZero"/>
        <c:crossBetween val="between"/>
        <c:dispUnits>
          <c:builtInUnit val="thousands"/>
        </c:dispUnits>
      </c:valAx>
      <c:valAx>
        <c:axId val="620051408"/>
        <c:scaling>
          <c:orientation val="minMax"/>
          <c:max val="6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750112"/>
        <c:crosses val="max"/>
        <c:crossBetween val="between"/>
        <c:majorUnit val="1"/>
      </c:valAx>
      <c:catAx>
        <c:axId val="634750112"/>
        <c:scaling>
          <c:orientation val="minMax"/>
        </c:scaling>
        <c:delete val="1"/>
        <c:axPos val="b"/>
        <c:majorTickMark val="out"/>
        <c:minorTickMark val="none"/>
        <c:tickLblPos val="nextTo"/>
        <c:crossAx val="6200514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21369900329930544"/>
          <c:y val="0.93919514211233901"/>
          <c:w val="0.5678201606946548"/>
          <c:h val="6.08048578876609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B66D8-D586-6B46-ABB6-773E4FC7525F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353C-816D-A442-BDDB-FEC34ABC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93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108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04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8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31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28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3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6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74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00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33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5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21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hort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133601"/>
            <a:ext cx="8534400" cy="685799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19399"/>
            <a:ext cx="8534400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584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ong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90800"/>
            <a:ext cx="10972800" cy="1676399"/>
          </a:xfrm>
        </p:spPr>
        <p:txBody>
          <a:bodyPr anchor="t" anchorCtr="0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410200"/>
            <a:ext cx="8077200" cy="10668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i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794" y="1447800"/>
            <a:ext cx="5550606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5372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7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794" y="1371600"/>
            <a:ext cx="5552723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794" y="2057402"/>
            <a:ext cx="5552723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371600"/>
            <a:ext cx="5541430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057402"/>
            <a:ext cx="5541430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9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3794" y="228600"/>
            <a:ext cx="9309806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3794" y="1447800"/>
            <a:ext cx="11291006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14000" y="6613526"/>
            <a:ext cx="13208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94" y="6356352"/>
            <a:ext cx="89034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23600" y="6340476"/>
            <a:ext cx="711200" cy="196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4" r:id="rId6"/>
  </p:sldLayoutIdLst>
  <p:hf hdr="0" ftr="0"/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72641" indent="-166688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15504" algn="l" defTabSz="685800" rtl="0" eaLnBrk="1" latinLnBrk="0" hangingPunct="1">
        <a:spcBef>
          <a:spcPts val="225"/>
        </a:spcBef>
        <a:spcAft>
          <a:spcPts val="450"/>
        </a:spcAft>
        <a:buSzPct val="75000"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spcBef>
          <a:spcPts val="225"/>
        </a:spcBef>
        <a:spcAft>
          <a:spcPts val="450"/>
        </a:spcAft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225"/>
        </a:spcBef>
        <a:spcAft>
          <a:spcPts val="450"/>
        </a:spcAft>
        <a:buSzPct val="65000"/>
        <a:buFont typeface="Wingdings" panose="05000000000000000000" pitchFamily="2" charset="2"/>
        <a:buChar char="q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C1B98-9B2B-42CB-B12F-D574091E3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819400"/>
            <a:ext cx="10972800" cy="1676399"/>
          </a:xfrm>
        </p:spPr>
        <p:txBody>
          <a:bodyPr anchor="ctr">
            <a:normAutofit/>
          </a:bodyPr>
          <a:lstStyle/>
          <a:p>
            <a:r>
              <a:rPr lang="en-US" sz="4800" dirty="0"/>
              <a:t>Measuring the Small Business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E436F-B91C-43D1-802B-6D2B6F72F0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Tina Highfill</a:t>
            </a:r>
          </a:p>
          <a:p>
            <a:r>
              <a:rPr lang="en-US" sz="2400" dirty="0"/>
              <a:t>BEA Advisory Committee Meeting, 11/13/2020</a:t>
            </a:r>
          </a:p>
        </p:txBody>
      </p:sp>
    </p:spTree>
    <p:extLst>
      <p:ext uri="{BB962C8B-B14F-4D97-AF65-F5344CB8AC3E}">
        <p14:creationId xmlns:p14="http://schemas.microsoft.com/office/powerpoint/2010/main" val="3317045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 2017 Working Paper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32BD16-568C-459E-89E9-1A1367B49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59401"/>
              </p:ext>
            </p:extLst>
          </p:nvPr>
        </p:nvGraphicFramePr>
        <p:xfrm>
          <a:off x="4045527" y="1524000"/>
          <a:ext cx="7239000" cy="4300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0673">
                  <a:extLst>
                    <a:ext uri="{9D8B030D-6E8A-4147-A177-3AD203B41FA5}">
                      <a16:colId xmlns:a16="http://schemas.microsoft.com/office/drawing/2014/main" val="260729109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35585896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2995641535"/>
                    </a:ext>
                  </a:extLst>
                </a:gridCol>
              </a:tblGrid>
              <a:tr h="87512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effectLst/>
                        </a:rPr>
                        <a:t>Average Annual Growth Rates for Wages and Nominal Gross Output by Business Size, 2002-2012 (%)</a:t>
                      </a:r>
                      <a:endParaRPr lang="en-US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676875"/>
                  </a:ext>
                </a:extLst>
              </a:tr>
              <a:tr h="5168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Enterprise Size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Wages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Gross Output</a:t>
                      </a:r>
                      <a:endParaRPr lang="en-US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141236"/>
                  </a:ext>
                </a:extLst>
              </a:tr>
              <a:tr h="575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Very small (0-19 employees)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chemeClr val="tx2"/>
                          </a:solidFill>
                          <a:effectLst/>
                        </a:rPr>
                        <a:t>2.3</a:t>
                      </a:r>
                      <a:endParaRPr lang="en-US" sz="2000" b="1" i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chemeClr val="tx2"/>
                          </a:solidFill>
                          <a:effectLst/>
                        </a:rPr>
                        <a:t>3.2</a:t>
                      </a:r>
                      <a:endParaRPr lang="en-US" sz="2000" b="1" i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29239"/>
                  </a:ext>
                </a:extLst>
              </a:tr>
              <a:tr h="575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Small (20-99)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>
                          <a:effectLst/>
                        </a:rPr>
                        <a:t>2.6</a:t>
                      </a:r>
                      <a:endParaRPr lang="en-US" sz="2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>
                          <a:effectLst/>
                        </a:rPr>
                        <a:t>3.7</a:t>
                      </a:r>
                      <a:endParaRPr lang="en-US" sz="2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82035"/>
                  </a:ext>
                </a:extLst>
              </a:tr>
              <a:tr h="575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Medium (100-499)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>
                          <a:effectLst/>
                        </a:rPr>
                        <a:t>3.7</a:t>
                      </a:r>
                      <a:endParaRPr lang="en-US" sz="2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>
                          <a:effectLst/>
                        </a:rPr>
                        <a:t>5.3</a:t>
                      </a:r>
                      <a:endParaRPr lang="en-US" sz="2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41732"/>
                  </a:ext>
                </a:extLst>
              </a:tr>
              <a:tr h="575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effectLst/>
                        </a:rPr>
                        <a:t>Large (500+)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chemeClr val="accent4"/>
                          </a:solidFill>
                          <a:effectLst/>
                        </a:rPr>
                        <a:t>4.8</a:t>
                      </a:r>
                      <a:endParaRPr lang="en-US" sz="20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chemeClr val="accent4"/>
                          </a:solidFill>
                          <a:effectLst/>
                        </a:rPr>
                        <a:t>5.6</a:t>
                      </a:r>
                      <a:endParaRPr lang="en-US" sz="20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21871"/>
                  </a:ext>
                </a:extLst>
              </a:tr>
              <a:tr h="5750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private nonfarm businesses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29393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17CA1CC-7596-468D-8C9C-9B85A271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21" y="1524000"/>
            <a:ext cx="3137606" cy="4521386"/>
          </a:xfrm>
        </p:spPr>
        <p:txBody>
          <a:bodyPr>
            <a:normAutofit/>
          </a:bodyPr>
          <a:lstStyle/>
          <a:p>
            <a:pPr marL="7938" indent="0">
              <a:buNone/>
            </a:pPr>
            <a:r>
              <a:rPr lang="en-US" dirty="0"/>
              <a:t>Wage and gross output growth over the period was </a:t>
            </a:r>
            <a:r>
              <a:rPr lang="en-US" b="1" dirty="0">
                <a:solidFill>
                  <a:schemeClr val="tx2"/>
                </a:solidFill>
              </a:rPr>
              <a:t>slowest for very small businesses </a:t>
            </a:r>
            <a:r>
              <a:rPr lang="en-US" dirty="0"/>
              <a:t>(&lt;20 employees) and </a:t>
            </a:r>
            <a:r>
              <a:rPr lang="en-US" b="1" dirty="0">
                <a:solidFill>
                  <a:schemeClr val="accent4"/>
                </a:solidFill>
              </a:rPr>
              <a:t>fastest for large businesses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(500+ employees)</a:t>
            </a:r>
          </a:p>
        </p:txBody>
      </p:sp>
    </p:spTree>
    <p:extLst>
      <p:ext uri="{BB962C8B-B14F-4D97-AF65-F5344CB8AC3E}">
        <p14:creationId xmlns:p14="http://schemas.microsoft.com/office/powerpoint/2010/main" val="160248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 2020 Working Paper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2DF087-3B82-4A76-8BFB-AF41B0F09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144449"/>
              </p:ext>
            </p:extLst>
          </p:nvPr>
        </p:nvGraphicFramePr>
        <p:xfrm>
          <a:off x="4246419" y="1501641"/>
          <a:ext cx="7132781" cy="45405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26849">
                  <a:extLst>
                    <a:ext uri="{9D8B030D-6E8A-4147-A177-3AD203B41FA5}">
                      <a16:colId xmlns:a16="http://schemas.microsoft.com/office/drawing/2014/main" val="4172640391"/>
                    </a:ext>
                  </a:extLst>
                </a:gridCol>
                <a:gridCol w="1752966">
                  <a:extLst>
                    <a:ext uri="{9D8B030D-6E8A-4147-A177-3AD203B41FA5}">
                      <a16:colId xmlns:a16="http://schemas.microsoft.com/office/drawing/2014/main" val="3134034804"/>
                    </a:ext>
                  </a:extLst>
                </a:gridCol>
                <a:gridCol w="1752966">
                  <a:extLst>
                    <a:ext uri="{9D8B030D-6E8A-4147-A177-3AD203B41FA5}">
                      <a16:colId xmlns:a16="http://schemas.microsoft.com/office/drawing/2014/main" val="1108479682"/>
                    </a:ext>
                  </a:extLst>
                </a:gridCol>
              </a:tblGrid>
              <a:tr h="95825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Annual Growth in Wages and Employment by Business Size, 2012–2016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887661"/>
                  </a:ext>
                </a:extLst>
              </a:tr>
              <a:tr h="559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</a:rPr>
                        <a:t>Enterprise Size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Wages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Employment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71117"/>
                  </a:ext>
                </a:extLst>
              </a:tr>
              <a:tr h="497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Very small (0–19 employees)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30200"/>
                  </a:ext>
                </a:extLst>
              </a:tr>
              <a:tr h="516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Small (20–49)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3.6</a:t>
                      </a:r>
                      <a:endParaRPr lang="en-US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078016"/>
                  </a:ext>
                </a:extLst>
              </a:tr>
              <a:tr h="5162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effectLst/>
                        </a:rPr>
                        <a:t>Medium small (50–99)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649586"/>
                  </a:ext>
                </a:extLst>
              </a:tr>
              <a:tr h="497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Medium (100–499)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95979"/>
                  </a:ext>
                </a:extLst>
              </a:tr>
              <a:tr h="497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Large (500+)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01935"/>
                  </a:ext>
                </a:extLst>
              </a:tr>
              <a:tr h="497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private nonfarm business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1206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A32A77F-C017-4D7B-A52F-EEDBCF8B5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815" y="1501641"/>
            <a:ext cx="3366206" cy="4343400"/>
          </a:xfrm>
        </p:spPr>
        <p:txBody>
          <a:bodyPr>
            <a:normAutofit/>
          </a:bodyPr>
          <a:lstStyle/>
          <a:p>
            <a:pPr marL="7938" indent="0">
              <a:buNone/>
            </a:pPr>
            <a:r>
              <a:rPr lang="en-US" sz="2400" dirty="0"/>
              <a:t>Wage and employment growth over the period was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 faster for small businesses </a:t>
            </a:r>
            <a:r>
              <a:rPr lang="en-US" sz="2400" dirty="0"/>
              <a:t>(20-49 employees) compared to </a:t>
            </a:r>
            <a:r>
              <a:rPr lang="en-US" sz="2400" b="1" dirty="0">
                <a:solidFill>
                  <a:srgbClr val="00B050"/>
                </a:solidFill>
              </a:rPr>
              <a:t>medium small </a:t>
            </a:r>
            <a:r>
              <a:rPr lang="en-US" b="1" dirty="0">
                <a:solidFill>
                  <a:srgbClr val="00B050"/>
                </a:solidFill>
              </a:rPr>
              <a:t>businesses </a:t>
            </a:r>
            <a:r>
              <a:rPr lang="en-US" sz="2400" dirty="0"/>
              <a:t>(50-99 employees)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901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94" y="0"/>
            <a:ext cx="9309806" cy="1066798"/>
          </a:xfrm>
        </p:spPr>
        <p:txBody>
          <a:bodyPr anchor="ctr">
            <a:normAutofit/>
          </a:bodyPr>
          <a:lstStyle/>
          <a:p>
            <a:r>
              <a:rPr lang="en-US" sz="3200" dirty="0"/>
              <a:t>Shares of Private Non-Farm Employment and Wages by Business Size,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414000" y="6613526"/>
            <a:ext cx="1320800" cy="168275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7D5828A7-20E5-134C-A0CB-D6DFE774BD1C}" type="datetime1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11/9/2020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23600" y="6340476"/>
            <a:ext cx="711200" cy="196851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2F2C37F8-DB9F-4D58-B490-F5ECA928CAA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D076E4F-636E-4BE4-BF8E-295491D3DB97}"/>
              </a:ext>
            </a:extLst>
          </p:cNvPr>
          <p:cNvGraphicFramePr>
            <a:graphicFrameLocks/>
          </p:cNvGraphicFramePr>
          <p:nvPr/>
        </p:nvGraphicFramePr>
        <p:xfrm>
          <a:off x="443794" y="1400630"/>
          <a:ext cx="10579806" cy="5136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3866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286"/>
            <a:ext cx="9309806" cy="914400"/>
          </a:xfrm>
        </p:spPr>
        <p:txBody>
          <a:bodyPr>
            <a:noAutofit/>
          </a:bodyPr>
          <a:lstStyle/>
          <a:p>
            <a:r>
              <a:rPr lang="en-US" sz="3200" dirty="0"/>
              <a:t>Industry Composition by Business Size, 2016 Private Non-Farm Employment (%)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C010786B-B356-489B-A16D-7947D326E1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802014"/>
              </p:ext>
            </p:extLst>
          </p:nvPr>
        </p:nvGraphicFramePr>
        <p:xfrm>
          <a:off x="304800" y="1163603"/>
          <a:ext cx="11582400" cy="5100671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928455418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81251742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4121717915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118228628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75096789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33052210"/>
                    </a:ext>
                  </a:extLst>
                </a:gridCol>
              </a:tblGrid>
              <a:tr h="933748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Select Industries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small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(0-19 employees)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Small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(20-49)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small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(50-99)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(100-499)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Large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(500+)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3002426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Agriculture, forestry, fishing, and hunting 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608751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Utilities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051366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Construction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5621185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Retail trade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645936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Transportation and warehousing (excluding rail)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34522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Information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98325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Finance and insurance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374750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 estate, rental, and leasing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0024246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Management of companies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51880"/>
                  </a:ext>
                </a:extLst>
              </a:tr>
              <a:tr h="356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Administrative services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44290"/>
                  </a:ext>
                </a:extLst>
              </a:tr>
              <a:tr h="380993">
                <a:tc>
                  <a:txBody>
                    <a:bodyPr/>
                    <a:lstStyle/>
                    <a:p>
                      <a:pPr marL="57150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services</a:t>
                      </a:r>
                    </a:p>
                  </a:txBody>
                  <a:tcPr marL="2919" marR="2919" marT="2919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A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4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180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Wages per Employee by Business Size, 2012 and 2016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FB95362-4380-4445-B07B-82B5322349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944669"/>
              </p:ext>
            </p:extLst>
          </p:nvPr>
        </p:nvGraphicFramePr>
        <p:xfrm>
          <a:off x="399849" y="1245808"/>
          <a:ext cx="10623751" cy="538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470E10-AB7F-4327-B71E-0269995E8D78}"/>
              </a:ext>
            </a:extLst>
          </p:cNvPr>
          <p:cNvSpPr txBox="1"/>
          <p:nvPr/>
        </p:nvSpPr>
        <p:spPr>
          <a:xfrm>
            <a:off x="79215" y="3124200"/>
            <a:ext cx="80663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2012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136646-051E-4083-8835-07C169B86F97}"/>
              </a:ext>
            </a:extLst>
          </p:cNvPr>
          <p:cNvSpPr txBox="1"/>
          <p:nvPr/>
        </p:nvSpPr>
        <p:spPr>
          <a:xfrm>
            <a:off x="79215" y="2380299"/>
            <a:ext cx="80663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b="1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5332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Previous BEA Estimates by Business Size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5118806" cy="4678363"/>
          </a:xfrm>
        </p:spPr>
        <p:txBody>
          <a:bodyPr>
            <a:normAutofit/>
          </a:bodyPr>
          <a:lstStyle/>
          <a:p>
            <a:pPr marL="5953" indent="0">
              <a:buNone/>
            </a:pPr>
            <a:r>
              <a:rPr lang="en-US" sz="2800" dirty="0"/>
              <a:t>BEA and its predecessor periodically published economic statistics by business size in the 1940s-1970s</a:t>
            </a:r>
          </a:p>
          <a:p>
            <a:endParaRPr lang="en-US" sz="2800" dirty="0"/>
          </a:p>
          <a:p>
            <a:pPr marL="5953" indent="0">
              <a:buNone/>
            </a:pPr>
            <a:r>
              <a:rPr lang="en-US" sz="2800" dirty="0"/>
              <a:t>Business size categorized by different variables: </a:t>
            </a:r>
          </a:p>
          <a:p>
            <a:pPr lvl="1">
              <a:spcAft>
                <a:spcPts val="300"/>
              </a:spcAft>
            </a:pPr>
            <a:r>
              <a:rPr lang="en-US" sz="2400" dirty="0"/>
              <a:t>Assets</a:t>
            </a:r>
          </a:p>
          <a:p>
            <a:pPr lvl="1">
              <a:spcAft>
                <a:spcPts val="300"/>
              </a:spcAft>
            </a:pPr>
            <a:r>
              <a:rPr lang="en-US" sz="2400" dirty="0"/>
              <a:t>Sales</a:t>
            </a:r>
          </a:p>
          <a:p>
            <a:pPr lvl="1">
              <a:spcAft>
                <a:spcPts val="300"/>
              </a:spcAft>
            </a:pPr>
            <a:r>
              <a:rPr lang="en-US" sz="2400" dirty="0"/>
              <a:t>Investments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DBD258-9E38-44E3-BE40-21165B1E0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154" y="1143000"/>
            <a:ext cx="4326277" cy="334850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0B5E03-EEF5-4732-B136-A90D7908AB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5521"/>
          <a:stretch/>
        </p:blipFill>
        <p:spPr>
          <a:xfrm>
            <a:off x="5992093" y="4535073"/>
            <a:ext cx="4724400" cy="225561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D5F5C9-8E6F-42AA-A274-A8AE5B3D3FE4}"/>
              </a:ext>
            </a:extLst>
          </p:cNvPr>
          <p:cNvSpPr txBox="1"/>
          <p:nvPr/>
        </p:nvSpPr>
        <p:spPr>
          <a:xfrm>
            <a:off x="351433" y="6257836"/>
            <a:ext cx="54259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Top: McConnell, J. L. (1945). Corporate Earnings by Size of Firm.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Survey of Current Business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, 25(5), 6–12. Bottom: Bridge, L., and Holmes, L. E. (1950). Sales and Investment Trends of New Manufacturing Firms.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</a:rPr>
              <a:t>Survey of Current Business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, 30, 19-–23.</a:t>
            </a:r>
          </a:p>
        </p:txBody>
      </p:sp>
    </p:spTree>
    <p:extLst>
      <p:ext uri="{BB962C8B-B14F-4D97-AF65-F5344CB8AC3E}">
        <p14:creationId xmlns:p14="http://schemas.microsoft.com/office/powerpoint/2010/main" val="3674321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 Steps for BEA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11291006" cy="5181600"/>
          </a:xfrm>
        </p:spPr>
        <p:txBody>
          <a:bodyPr>
            <a:normAutofit fontScale="92500" lnSpcReduction="20000"/>
          </a:bodyPr>
          <a:lstStyle/>
          <a:p>
            <a:pPr marL="5953" indent="0">
              <a:buNone/>
            </a:pPr>
            <a:r>
              <a:rPr lang="en-US" sz="3000" dirty="0"/>
              <a:t>Developing revenue-based small business statistics using public IRS data</a:t>
            </a:r>
          </a:p>
          <a:p>
            <a:pPr marL="5953" indent="0">
              <a:buNone/>
            </a:pPr>
            <a:endParaRPr lang="en-US" sz="3000" dirty="0"/>
          </a:p>
          <a:p>
            <a:pPr marL="5953" indent="0">
              <a:buNone/>
            </a:pPr>
            <a:r>
              <a:rPr lang="en-US" sz="3000" dirty="0"/>
              <a:t>Census demonstration project to potentially add annual revenue to SUSB</a:t>
            </a:r>
          </a:p>
          <a:p>
            <a:pPr marL="5953" indent="0">
              <a:buNone/>
            </a:pPr>
            <a:endParaRPr lang="en-US" sz="3000" dirty="0"/>
          </a:p>
          <a:p>
            <a:pPr marL="5953" indent="0">
              <a:buNone/>
            </a:pPr>
            <a:r>
              <a:rPr lang="en-US" sz="3000" dirty="0"/>
              <a:t>Pursuing access to microdata </a:t>
            </a:r>
          </a:p>
          <a:p>
            <a:pPr marL="5953" indent="0">
              <a:buNone/>
            </a:pPr>
            <a:endParaRPr lang="en-US" sz="3000" dirty="0"/>
          </a:p>
          <a:p>
            <a:pPr marL="5953" indent="0">
              <a:buNone/>
            </a:pPr>
            <a:r>
              <a:rPr lang="en-US" sz="3000" dirty="0"/>
              <a:t>BEA is committed to developing economic statistics by business size subject to funding and data constraints</a:t>
            </a:r>
          </a:p>
          <a:p>
            <a:endParaRPr lang="en-US" sz="3200" dirty="0"/>
          </a:p>
          <a:p>
            <a:endParaRPr lang="en-US" sz="3200" dirty="0"/>
          </a:p>
          <a:p>
            <a:pPr marL="5953" indent="0" algn="r">
              <a:buNone/>
            </a:pPr>
            <a:r>
              <a:rPr lang="en-US" sz="2800" dirty="0"/>
              <a:t>Contact:</a:t>
            </a:r>
            <a:r>
              <a:rPr lang="en-US" sz="3200" dirty="0"/>
              <a:t> </a:t>
            </a:r>
            <a:r>
              <a:rPr lang="en-US" sz="2800" b="1" dirty="0"/>
              <a:t>Tina.Highfill@bea.gov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99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Discussion 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11291006" cy="4892676"/>
          </a:xfrm>
        </p:spPr>
        <p:txBody>
          <a:bodyPr>
            <a:normAutofit/>
          </a:bodyPr>
          <a:lstStyle/>
          <a:p>
            <a:pPr marL="520303" indent="-514350">
              <a:buFont typeface="+mj-lt"/>
              <a:buAutoNum type="arabicPeriod"/>
            </a:pPr>
            <a:r>
              <a:rPr lang="en-US" sz="2800" dirty="0"/>
              <a:t>Should BEA pursue definitions using both employment and revenue? What are advantages of having multiple definitions?</a:t>
            </a:r>
          </a:p>
          <a:p>
            <a:pPr marL="520303" indent="-514350">
              <a:buFont typeface="+mj-lt"/>
              <a:buAutoNum type="arabicPeriod"/>
            </a:pPr>
            <a:endParaRPr lang="en-US" sz="2800" dirty="0"/>
          </a:p>
          <a:p>
            <a:pPr marL="520303" indent="-514350">
              <a:buFont typeface="+mj-lt"/>
              <a:buAutoNum type="arabicPeriod"/>
            </a:pPr>
            <a:r>
              <a:rPr lang="en-US" sz="2800" dirty="0"/>
              <a:t>What employment and/or revenue values should BEA use to classify businesses by size? </a:t>
            </a:r>
          </a:p>
          <a:p>
            <a:pPr marL="520303" indent="-514350">
              <a:buFont typeface="+mj-lt"/>
              <a:buAutoNum type="arabicPeriod"/>
            </a:pPr>
            <a:endParaRPr lang="en-US" sz="2800" dirty="0"/>
          </a:p>
          <a:p>
            <a:pPr marL="520303" indent="-514350">
              <a:buFont typeface="+mj-lt"/>
              <a:buAutoNum type="arabicPeriod"/>
            </a:pPr>
            <a:r>
              <a:rPr lang="en-US" sz="2800" dirty="0"/>
              <a:t>Are enterprise-level statistics preferable to establishment-level? If so, why?</a:t>
            </a:r>
          </a:p>
          <a:p>
            <a:pPr marL="520303" indent="-514350">
              <a:buFont typeface="+mj-lt"/>
              <a:buAutoNum type="arabicPeriod"/>
            </a:pPr>
            <a:endParaRPr lang="en-US" sz="2800" dirty="0"/>
          </a:p>
          <a:p>
            <a:pPr marL="520303" indent="-514350">
              <a:buFont typeface="+mj-lt"/>
              <a:buAutoNum type="arabicPeriod"/>
            </a:pPr>
            <a:r>
              <a:rPr lang="en-US" sz="2800" dirty="0"/>
              <a:t>What statistics are most important for BEA to focus 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4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BEA’s Small Business Initiative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11291006" cy="5089527"/>
          </a:xfrm>
        </p:spPr>
        <p:txBody>
          <a:bodyPr>
            <a:normAutofit/>
          </a:bodyPr>
          <a:lstStyle/>
          <a:p>
            <a:pPr marL="5953" indent="0">
              <a:buNone/>
            </a:pPr>
            <a:r>
              <a:rPr lang="en-US" sz="2800" dirty="0"/>
              <a:t>Most U.S. businesses are small businesses. They create jobs and employ millions of Americans </a:t>
            </a:r>
          </a:p>
          <a:p>
            <a:pPr marL="5953" indent="0">
              <a:buNone/>
            </a:pPr>
            <a:endParaRPr lang="en-US" sz="2800" dirty="0"/>
          </a:p>
          <a:p>
            <a:pPr marL="5953" indent="0">
              <a:buNone/>
            </a:pPr>
            <a:r>
              <a:rPr lang="en-US" sz="2800" dirty="0"/>
              <a:t>Policymakers, businesspeople, investors, researchers, and other data users frequently request additional small-business statistics </a:t>
            </a:r>
          </a:p>
          <a:p>
            <a:pPr marL="5953" indent="0">
              <a:buNone/>
            </a:pPr>
            <a:endParaRPr lang="en-US" sz="2800" dirty="0"/>
          </a:p>
          <a:p>
            <a:pPr marL="5953" indent="0">
              <a:buNone/>
            </a:pPr>
            <a:r>
              <a:rPr lang="en-US" sz="2800" dirty="0"/>
              <a:t>Despite the user demand and the economic importance of these businesses, there is no </a:t>
            </a:r>
            <a:r>
              <a:rPr lang="en-US" sz="2800" b="1" dirty="0"/>
              <a:t>consistent and comprehensive measure </a:t>
            </a:r>
            <a:r>
              <a:rPr lang="en-US" sz="2800" dirty="0"/>
              <a:t>of the economic activity of small businesses </a:t>
            </a:r>
          </a:p>
          <a:p>
            <a:pPr marL="5953" indent="0">
              <a:buNone/>
            </a:pPr>
            <a:endParaRPr lang="en-US" sz="2800" dirty="0"/>
          </a:p>
          <a:p>
            <a:endParaRPr lang="en-US" sz="2800" dirty="0"/>
          </a:p>
          <a:p>
            <a:pPr marL="511175" lvl="1" indent="-231775"/>
            <a:endParaRPr lang="en-US" sz="2400" dirty="0"/>
          </a:p>
          <a:p>
            <a:pPr marL="862012" lvl="1" indent="-51435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98C15-6FBB-4EEA-BA18-AC9EEAEB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BEA’s Small Business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24625-0ABA-4EBF-A5C5-C8993763F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53" indent="0">
              <a:buNone/>
            </a:pPr>
            <a:r>
              <a:rPr lang="en-US" sz="2800" dirty="0"/>
              <a:t>BEA is working to develop a consistent time series of economic statistics for small businesses, including small business gross domestic product (GDP)</a:t>
            </a:r>
          </a:p>
          <a:p>
            <a:pPr marL="5953" indent="0">
              <a:buNone/>
            </a:pPr>
            <a:endParaRPr lang="en-US" sz="2800" dirty="0"/>
          </a:p>
          <a:p>
            <a:pPr marL="5953" indent="0">
              <a:buNone/>
            </a:pPr>
            <a:r>
              <a:rPr lang="en-US" sz="2800" dirty="0"/>
              <a:t>These statistics can answer questions such as: </a:t>
            </a:r>
          </a:p>
          <a:p>
            <a:pPr marL="511175" lvl="1" indent="-231775">
              <a:lnSpc>
                <a:spcPct val="160000"/>
              </a:lnSpc>
            </a:pPr>
            <a:r>
              <a:rPr lang="en-US" sz="2400" dirty="0"/>
              <a:t>How much do small businesses contribute to economic growth? </a:t>
            </a:r>
          </a:p>
          <a:p>
            <a:pPr marL="511175" lvl="1" indent="-231775">
              <a:lnSpc>
                <a:spcPct val="160000"/>
              </a:lnSpc>
            </a:pPr>
            <a:r>
              <a:rPr lang="en-US" sz="2400" dirty="0"/>
              <a:t>Which industries are driving growth for small businesses?</a:t>
            </a:r>
          </a:p>
          <a:p>
            <a:pPr marL="511175" lvl="1" indent="-231775">
              <a:lnSpc>
                <a:spcPct val="160000"/>
              </a:lnSpc>
            </a:pPr>
            <a:r>
              <a:rPr lang="en-US" sz="2400" dirty="0"/>
              <a:t>How does growth for small businesses compare to large businesses?</a:t>
            </a:r>
          </a:p>
          <a:p>
            <a:pPr marL="511175" lvl="1" indent="-231775">
              <a:lnSpc>
                <a:spcPct val="160000"/>
              </a:lnSpc>
            </a:pPr>
            <a:r>
              <a:rPr lang="en-US" sz="2400" dirty="0"/>
              <a:t>How do small businesses’ employment and wages compare?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CE392-0CE1-42CA-A8C3-2D4E55D9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C2D5FC-C098-4A15-B348-4197FC1AB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6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BEA’s Small Business Initiative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11291006" cy="5089527"/>
          </a:xfrm>
        </p:spPr>
        <p:txBody>
          <a:bodyPr>
            <a:normAutofit/>
          </a:bodyPr>
          <a:lstStyle/>
          <a:p>
            <a:pPr marL="5953" indent="0">
              <a:buNone/>
            </a:pPr>
            <a:r>
              <a:rPr lang="en-US" sz="2800" dirty="0"/>
              <a:t>Experimental estimates of small business wages, employment, and gross output are presented in two BEA working papers</a:t>
            </a:r>
          </a:p>
          <a:p>
            <a:pPr marL="755650" lvl="1" indent="-292100">
              <a:buFont typeface="+mj-lt"/>
              <a:buAutoNum type="arabicPeriod"/>
            </a:pPr>
            <a:r>
              <a:rPr lang="en-US" sz="2400" dirty="0"/>
              <a:t>“Experimental Estimates of Wages and Gross Output by Business Size and Industry, 2002–2012” (2017)</a:t>
            </a:r>
          </a:p>
          <a:p>
            <a:pPr marL="755650" lvl="1" indent="-2921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“Measuring the Small Business Economy” (2020) 	</a:t>
            </a:r>
          </a:p>
          <a:p>
            <a:pPr marL="795338" lvl="3" indent="0">
              <a:buNone/>
            </a:pPr>
            <a:r>
              <a:rPr lang="en-US" sz="1600" dirty="0"/>
              <a:t>Co-authors: Richard Cao (BEA), Richard Schwinn (Small Business Administration), Richard Prisinzano (University of Pennsylvania), and Danny Leung (Statistics Canada)</a:t>
            </a:r>
          </a:p>
          <a:p>
            <a:pPr lvl="1"/>
            <a:endParaRPr lang="en-US" sz="2800" dirty="0"/>
          </a:p>
          <a:p>
            <a:pPr marL="5953" indent="0">
              <a:buNone/>
            </a:pPr>
            <a:r>
              <a:rPr lang="en-US" sz="2800" dirty="0"/>
              <a:t>Two main challenges: defining “small business” and accessing source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9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Defining Small Business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94" y="1447800"/>
            <a:ext cx="11291006" cy="5089527"/>
          </a:xfrm>
        </p:spPr>
        <p:txBody>
          <a:bodyPr>
            <a:normAutofit/>
          </a:bodyPr>
          <a:lstStyle/>
          <a:p>
            <a:pPr marL="5953" indent="0">
              <a:buNone/>
            </a:pPr>
            <a:r>
              <a:rPr lang="en-US" sz="2800" dirty="0"/>
              <a:t>Businesses can refer to stand-alone establishments or multi-establishment enterprises</a:t>
            </a:r>
          </a:p>
          <a:p>
            <a:pPr marL="5953" indent="0">
              <a:buNone/>
            </a:pPr>
            <a:endParaRPr lang="en-US" sz="2800" dirty="0"/>
          </a:p>
          <a:p>
            <a:pPr marL="5953" indent="0">
              <a:buNone/>
            </a:pPr>
            <a:r>
              <a:rPr lang="en-US" sz="2800" dirty="0"/>
              <a:t>Business size classes are often determined using the following characteristics: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Number of employees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Financial values such as revenue, assets, or income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A combination of employment and financial values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5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3547"/>
            <a:ext cx="9309806" cy="914400"/>
          </a:xfrm>
        </p:spPr>
        <p:txBody>
          <a:bodyPr>
            <a:noAutofit/>
          </a:bodyPr>
          <a:lstStyle/>
          <a:p>
            <a:r>
              <a:rPr lang="en-US" sz="3200" dirty="0"/>
              <a:t>Different Motivations Determine which Characteristics are Used to Define Small Business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2644639-8BE3-4691-BC61-E7BFD192C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69195"/>
              </p:ext>
            </p:extLst>
          </p:nvPr>
        </p:nvGraphicFramePr>
        <p:xfrm>
          <a:off x="300111" y="1719360"/>
          <a:ext cx="10723489" cy="1493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932">
                  <a:extLst>
                    <a:ext uri="{9D8B030D-6E8A-4147-A177-3AD203B41FA5}">
                      <a16:colId xmlns:a16="http://schemas.microsoft.com/office/drawing/2014/main" val="719873944"/>
                    </a:ext>
                  </a:extLst>
                </a:gridCol>
                <a:gridCol w="4940034">
                  <a:extLst>
                    <a:ext uri="{9D8B030D-6E8A-4147-A177-3AD203B41FA5}">
                      <a16:colId xmlns:a16="http://schemas.microsoft.com/office/drawing/2014/main" val="3133418283"/>
                    </a:ext>
                  </a:extLst>
                </a:gridCol>
                <a:gridCol w="5060523">
                  <a:extLst>
                    <a:ext uri="{9D8B030D-6E8A-4147-A177-3AD203B41FA5}">
                      <a16:colId xmlns:a16="http://schemas.microsoft.com/office/drawing/2014/main" val="2719163529"/>
                    </a:ext>
                  </a:extLst>
                </a:gridCol>
              </a:tblGrid>
              <a:tr h="523537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Employment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9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Australian Bureau of Statistics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dirty="0"/>
                        <a:t>Small = 0-19 (</a:t>
                      </a:r>
                      <a:r>
                        <a:rPr lang="en-US" sz="1800" i="1" dirty="0"/>
                        <a:t>micro = 0-4)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2566"/>
                  </a:ext>
                </a:extLst>
              </a:tr>
              <a:tr h="484991">
                <a:tc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ADP Research Institute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dirty="0"/>
                        <a:t>Small = 1-49 </a:t>
                      </a:r>
                      <a:r>
                        <a:rPr lang="en-US" sz="1800" i="1" dirty="0"/>
                        <a:t>(very small = 1-19)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929903"/>
                  </a:ext>
                </a:extLst>
              </a:tr>
              <a:tr h="484991">
                <a:tc vMerge="1">
                  <a:txBody>
                    <a:bodyPr/>
                    <a:lstStyle/>
                    <a:p>
                      <a:pPr marL="0" indent="0" algn="l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dirty="0"/>
                        <a:t>Statistics Canada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dirty="0"/>
                        <a:t>Small = 0-99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609224"/>
                  </a:ext>
                </a:extLst>
              </a:tr>
            </a:tbl>
          </a:graphicData>
        </a:graphic>
      </p:graphicFrame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6542E55D-E061-40E5-B86B-3662856CB1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37092"/>
              </p:ext>
            </p:extLst>
          </p:nvPr>
        </p:nvGraphicFramePr>
        <p:xfrm>
          <a:off x="300111" y="3319081"/>
          <a:ext cx="10723489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932">
                  <a:extLst>
                    <a:ext uri="{9D8B030D-6E8A-4147-A177-3AD203B41FA5}">
                      <a16:colId xmlns:a16="http://schemas.microsoft.com/office/drawing/2014/main" val="719873944"/>
                    </a:ext>
                  </a:extLst>
                </a:gridCol>
                <a:gridCol w="4940034">
                  <a:extLst>
                    <a:ext uri="{9D8B030D-6E8A-4147-A177-3AD203B41FA5}">
                      <a16:colId xmlns:a16="http://schemas.microsoft.com/office/drawing/2014/main" val="3133418283"/>
                    </a:ext>
                  </a:extLst>
                </a:gridCol>
                <a:gridCol w="5060523">
                  <a:extLst>
                    <a:ext uri="{9D8B030D-6E8A-4147-A177-3AD203B41FA5}">
                      <a16:colId xmlns:a16="http://schemas.microsoft.com/office/drawing/2014/main" val="2719163529"/>
                    </a:ext>
                  </a:extLst>
                </a:gridCol>
              </a:tblGrid>
              <a:tr h="76875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Financial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6A2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U.S. Treasury, Office of Tax Analysis</a:t>
                      </a:r>
                    </a:p>
                    <a:p>
                      <a:r>
                        <a:rPr lang="en-US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(“Methodology to Identify Small Businesses”)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Small = Income and deductions below &lt; $10m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2566"/>
                  </a:ext>
                </a:extLst>
              </a:tr>
              <a:tr h="1060046">
                <a:tc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University of Minneapolis and Minneapolis Fed </a:t>
                      </a:r>
                      <a:r>
                        <a:rPr lang="en-US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(“What Do Survey Data Tell Us about US Businesses?”)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Small = Bottom quintile of firms ranked by the book value of assets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929903"/>
                  </a:ext>
                </a:extLst>
              </a:tr>
            </a:tbl>
          </a:graphicData>
        </a:graphic>
      </p:graphicFrame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7B40FD07-13FE-490F-A283-86196EEAEB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781318"/>
              </p:ext>
            </p:extLst>
          </p:nvPr>
        </p:nvGraphicFramePr>
        <p:xfrm>
          <a:off x="300111" y="5254082"/>
          <a:ext cx="10723489" cy="10736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932">
                  <a:extLst>
                    <a:ext uri="{9D8B030D-6E8A-4147-A177-3AD203B41FA5}">
                      <a16:colId xmlns:a16="http://schemas.microsoft.com/office/drawing/2014/main" val="719873944"/>
                    </a:ext>
                  </a:extLst>
                </a:gridCol>
                <a:gridCol w="4940034">
                  <a:extLst>
                    <a:ext uri="{9D8B030D-6E8A-4147-A177-3AD203B41FA5}">
                      <a16:colId xmlns:a16="http://schemas.microsoft.com/office/drawing/2014/main" val="3133418283"/>
                    </a:ext>
                  </a:extLst>
                </a:gridCol>
                <a:gridCol w="5060523">
                  <a:extLst>
                    <a:ext uri="{9D8B030D-6E8A-4147-A177-3AD203B41FA5}">
                      <a16:colId xmlns:a16="http://schemas.microsoft.com/office/drawing/2014/main" val="2719163529"/>
                    </a:ext>
                  </a:extLst>
                </a:gridCol>
              </a:tblGrid>
              <a:tr h="314461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Both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89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European Commission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Small and medium =&lt; 250 employees and annual turnover &lt; €50m or balance sheet total &lt; €43m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2566"/>
                  </a:ext>
                </a:extLst>
              </a:tr>
              <a:tr h="433614">
                <a:tc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dirty="0"/>
                        <a:t>U.S. Small Business Administration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Varies by NAICS, based on employment or revenue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2990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BCF6D1-9FDB-46E9-8AE3-D3563474B53C}"/>
              </a:ext>
            </a:extLst>
          </p:cNvPr>
          <p:cNvGraphicFramePr>
            <a:graphicFrameLocks noGrp="1"/>
          </p:cNvGraphicFramePr>
          <p:nvPr/>
        </p:nvGraphicFramePr>
        <p:xfrm>
          <a:off x="1023043" y="1286978"/>
          <a:ext cx="10000557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0034">
                  <a:extLst>
                    <a:ext uri="{9D8B030D-6E8A-4147-A177-3AD203B41FA5}">
                      <a16:colId xmlns:a16="http://schemas.microsoft.com/office/drawing/2014/main" val="4064680749"/>
                    </a:ext>
                  </a:extLst>
                </a:gridCol>
                <a:gridCol w="5060523">
                  <a:extLst>
                    <a:ext uri="{9D8B030D-6E8A-4147-A177-3AD203B41FA5}">
                      <a16:colId xmlns:a16="http://schemas.microsoft.com/office/drawing/2014/main" val="2351361791"/>
                    </a:ext>
                  </a:extLst>
                </a:gridCol>
              </a:tblGrid>
              <a:tr h="280875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Size class criteria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02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83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 Working Papers Data, 2002-2016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dirty="0"/>
              <a:t>Census Survey of U.S. Businesses (SUSB) </a:t>
            </a:r>
          </a:p>
          <a:p>
            <a:pPr marL="511175" lvl="1" indent="-225425"/>
            <a:r>
              <a:rPr lang="en-US" sz="2400" dirty="0"/>
              <a:t>Payroll, employment, and receipts by industry and size (receipts available </a:t>
            </a:r>
            <a:r>
              <a:rPr lang="en-US" sz="2400" dirty="0">
                <a:sym typeface="Symbol"/>
              </a:rPr>
              <a:t>2002, 2007, 2012</a:t>
            </a:r>
            <a:r>
              <a:rPr lang="en-US" sz="2400" dirty="0"/>
              <a:t>) </a:t>
            </a:r>
          </a:p>
          <a:p>
            <a:pPr marL="519113" lvl="1" indent="-228600">
              <a:lnSpc>
                <a:spcPct val="150000"/>
              </a:lnSpc>
            </a:pPr>
            <a:r>
              <a:rPr lang="en-US" sz="2400" dirty="0"/>
              <a:t>Enterprise-level size classes</a:t>
            </a:r>
          </a:p>
          <a:p>
            <a:pPr marL="0" lvl="1" indent="0"/>
            <a:endParaRPr lang="en-US" sz="2800" dirty="0"/>
          </a:p>
          <a:p>
            <a:pPr marL="0" lvl="1" indent="0">
              <a:buNone/>
            </a:pPr>
            <a:r>
              <a:rPr lang="en-US" sz="2800" dirty="0"/>
              <a:t>Census Nonemployer Statistics receipts by industry </a:t>
            </a:r>
          </a:p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dirty="0"/>
              <a:t>BEA national wages, employment, and nominal gross output by industry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4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 Working Papers Methods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0E5734-4E04-4942-B0DB-2D4A08E0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800" dirty="0"/>
              <a:t>BEA’s industry estimates are allocated to the Census distribution of wages, employment, and receipts by industry and enterprise size</a:t>
            </a:r>
          </a:p>
          <a:p>
            <a:pPr marL="0" lvl="1" indent="0">
              <a:buNone/>
            </a:pPr>
            <a:endParaRPr lang="en-US" sz="2800" dirty="0"/>
          </a:p>
          <a:p>
            <a:pPr marL="0" lvl="1" indent="0">
              <a:buNone/>
            </a:pPr>
            <a:r>
              <a:rPr lang="en-US" sz="2800" dirty="0"/>
              <a:t>Business size classes determined from existing research, source data availability, and stakeholder input</a:t>
            </a:r>
          </a:p>
          <a:p>
            <a:pPr marL="5953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23600" y="6332537"/>
            <a:ext cx="711200" cy="196851"/>
          </a:xfrm>
        </p:spPr>
        <p:txBody>
          <a:bodyPr/>
          <a:lstStyle/>
          <a:p>
            <a:fld id="{2F2C37F8-DB9F-4D58-B490-F5ECA928CAA2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D01381B-3ACC-4B1D-8E85-8EC44CE8E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94095"/>
              </p:ext>
            </p:extLst>
          </p:nvPr>
        </p:nvGraphicFramePr>
        <p:xfrm>
          <a:off x="457200" y="4385498"/>
          <a:ext cx="10896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39372509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62907594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86912482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3912619186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3490056546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1758228019"/>
                    </a:ext>
                  </a:extLst>
                </a:gridCol>
              </a:tblGrid>
              <a:tr h="782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Very small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Small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Medium small*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Medium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</a:rPr>
                        <a:t>Large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025276"/>
                  </a:ext>
                </a:extLst>
              </a:tr>
              <a:tr h="7820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Number of employees in the enterprise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0-19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20-49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50-99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100-499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500+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546477"/>
                  </a:ext>
                </a:extLst>
              </a:tr>
              <a:tr h="417067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*Note: category introduced in 2020 working paper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74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41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897D25-F62F-47B3-9997-5AF2E6A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BEA 2017 Working Paper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BB41151-086B-4FF3-B432-D9C5F9886B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99610"/>
              </p:ext>
            </p:extLst>
          </p:nvPr>
        </p:nvGraphicFramePr>
        <p:xfrm>
          <a:off x="304800" y="2060079"/>
          <a:ext cx="5181600" cy="4206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BBCC9E3-797E-4F73-8DE6-EB0BADD309D5}"/>
              </a:ext>
            </a:extLst>
          </p:cNvPr>
          <p:cNvSpPr/>
          <p:nvPr/>
        </p:nvSpPr>
        <p:spPr>
          <a:xfrm>
            <a:off x="1359538" y="1623161"/>
            <a:ext cx="307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Gross Output, 2012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6F768D-A57C-4BC8-9387-0208C37C5E96}"/>
              </a:ext>
            </a:extLst>
          </p:cNvPr>
          <p:cNvSpPr txBox="1"/>
          <p:nvPr/>
        </p:nvSpPr>
        <p:spPr>
          <a:xfrm>
            <a:off x="1474344" y="404861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$14.2t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66FFF4-033F-4376-9F2E-6173ECEC8EE9}"/>
              </a:ext>
            </a:extLst>
          </p:cNvPr>
          <p:cNvSpPr txBox="1"/>
          <p:nvPr/>
        </p:nvSpPr>
        <p:spPr>
          <a:xfrm>
            <a:off x="2971800" y="31514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$4.2t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025E7-A14A-49DA-B8CE-5384D91E1AB9}"/>
              </a:ext>
            </a:extLst>
          </p:cNvPr>
          <p:cNvSpPr txBox="1"/>
          <p:nvPr/>
        </p:nvSpPr>
        <p:spPr>
          <a:xfrm>
            <a:off x="3426687" y="397093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$2.6t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9A386-7FF5-4BAA-9FD5-FAE7D116801B}"/>
              </a:ext>
            </a:extLst>
          </p:cNvPr>
          <p:cNvSpPr txBox="1"/>
          <p:nvPr/>
        </p:nvSpPr>
        <p:spPr>
          <a:xfrm>
            <a:off x="3329430" y="4631479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$2.6t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1F7ABD93-2664-4E07-9D49-044B15D4DE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436204"/>
              </p:ext>
            </p:extLst>
          </p:nvPr>
        </p:nvGraphicFramePr>
        <p:xfrm>
          <a:off x="6096000" y="2288680"/>
          <a:ext cx="5689600" cy="397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68DC92E7-609A-4110-B266-FB91924F1695}"/>
              </a:ext>
            </a:extLst>
          </p:cNvPr>
          <p:cNvSpPr/>
          <p:nvPr/>
        </p:nvSpPr>
        <p:spPr>
          <a:xfrm>
            <a:off x="7905484" y="1613060"/>
            <a:ext cx="2070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Wages, 2012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78F6F5-A099-427C-980A-A8B56AA66DD5}"/>
              </a:ext>
            </a:extLst>
          </p:cNvPr>
          <p:cNvSpPr txBox="1"/>
          <p:nvPr/>
        </p:nvSpPr>
        <p:spPr>
          <a:xfrm>
            <a:off x="8997868" y="312760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$830b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542EF3-6EB8-4DD6-B4BC-7267C5A69CFC}"/>
              </a:ext>
            </a:extLst>
          </p:cNvPr>
          <p:cNvSpPr txBox="1"/>
          <p:nvPr/>
        </p:nvSpPr>
        <p:spPr>
          <a:xfrm>
            <a:off x="9530454" y="396825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$861b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AF8F51-0A16-4703-86AE-904A6D4699F9}"/>
              </a:ext>
            </a:extLst>
          </p:cNvPr>
          <p:cNvSpPr txBox="1"/>
          <p:nvPr/>
        </p:nvSpPr>
        <p:spPr>
          <a:xfrm>
            <a:off x="9264714" y="480334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$784b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B16EC6-2D61-47DD-90CA-7D27F3566CC3}"/>
              </a:ext>
            </a:extLst>
          </p:cNvPr>
          <p:cNvSpPr txBox="1"/>
          <p:nvPr/>
        </p:nvSpPr>
        <p:spPr>
          <a:xfrm>
            <a:off x="7767374" y="404594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$3.2t</a:t>
            </a:r>
          </a:p>
        </p:txBody>
      </p:sp>
    </p:spTree>
    <p:extLst>
      <p:ext uri="{BB962C8B-B14F-4D97-AF65-F5344CB8AC3E}">
        <p14:creationId xmlns:p14="http://schemas.microsoft.com/office/powerpoint/2010/main" val="615590396"/>
      </p:ext>
    </p:extLst>
  </p:cSld>
  <p:clrMapOvr>
    <a:masterClrMapping/>
  </p:clrMapOvr>
</p:sld>
</file>

<file path=ppt/theme/theme1.xml><?xml version="1.0" encoding="utf-8"?>
<a:theme xmlns:a="http://schemas.openxmlformats.org/drawingml/2006/main" name="BEA-Presentation_Blank">
  <a:themeElements>
    <a:clrScheme name="BEA-Colors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C3D7EE"/>
      </a:accent2>
      <a:accent3>
        <a:srgbClr val="D86018"/>
      </a:accent3>
      <a:accent4>
        <a:srgbClr val="F2A900"/>
      </a:accent4>
      <a:accent5>
        <a:srgbClr val="9EA2A2"/>
      </a:accent5>
      <a:accent6>
        <a:srgbClr val="DCDEDF"/>
      </a:accent6>
      <a:hlink>
        <a:srgbClr val="004C97"/>
      </a:hlink>
      <a:folHlink>
        <a:srgbClr val="801F4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87CA3D9-9EB4-48E4-ADBE-B2054E6FBF9A}" vid="{F3A3C23B-18DD-44D4-ACE4-A2E7848C7C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A-Colors-2016 1">
    <a:dk1>
      <a:srgbClr val="000000"/>
    </a:dk1>
    <a:lt1>
      <a:srgbClr val="FFFFFF"/>
    </a:lt1>
    <a:dk2>
      <a:srgbClr val="004C97"/>
    </a:dk2>
    <a:lt2>
      <a:srgbClr val="FFE9C3"/>
    </a:lt2>
    <a:accent1>
      <a:srgbClr val="004C97"/>
    </a:accent1>
    <a:accent2>
      <a:srgbClr val="0097A9"/>
    </a:accent2>
    <a:accent3>
      <a:srgbClr val="2DCCD3"/>
    </a:accent3>
    <a:accent4>
      <a:srgbClr val="D86018"/>
    </a:accent4>
    <a:accent5>
      <a:srgbClr val="F2A900"/>
    </a:accent5>
    <a:accent6>
      <a:srgbClr val="9EA2A2"/>
    </a:accent6>
    <a:hlink>
      <a:srgbClr val="6CACE4"/>
    </a:hlink>
    <a:folHlink>
      <a:srgbClr val="B52555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1200</Words>
  <Application>Microsoft Office PowerPoint</Application>
  <PresentationFormat>Widescreen</PresentationFormat>
  <Paragraphs>307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Gotham HTF</vt:lpstr>
      <vt:lpstr>Wingdings</vt:lpstr>
      <vt:lpstr>BEA-Presentation_Blank</vt:lpstr>
      <vt:lpstr>Measuring the Small Business Economy</vt:lpstr>
      <vt:lpstr>BEA’s Small Business Initiative</vt:lpstr>
      <vt:lpstr>BEA’s Small Business Initiative</vt:lpstr>
      <vt:lpstr>BEA’s Small Business Initiative</vt:lpstr>
      <vt:lpstr>Defining Small Business</vt:lpstr>
      <vt:lpstr>Different Motivations Determine which Characteristics are Used to Define Small Business</vt:lpstr>
      <vt:lpstr>BEA Working Papers Data, 2002-2016 </vt:lpstr>
      <vt:lpstr>BEA Working Papers Methods </vt:lpstr>
      <vt:lpstr>BEA 2017 Working Paper Results</vt:lpstr>
      <vt:lpstr>BEA 2017 Working Paper Results</vt:lpstr>
      <vt:lpstr>BEA 2020 Working Paper Results</vt:lpstr>
      <vt:lpstr>Shares of Private Non-Farm Employment and Wages by Business Size, 2016</vt:lpstr>
      <vt:lpstr>Industry Composition by Business Size, 2016 Private Non-Farm Employment (%)</vt:lpstr>
      <vt:lpstr>Wages per Employee by Business Size, 2012 and 2016</vt:lpstr>
      <vt:lpstr>Previous BEA Estimates by Business Size</vt:lpstr>
      <vt:lpstr>Next Steps for BEA</vt:lpstr>
      <vt:lpstr>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Small Business Economy</dc:title>
  <dc:creator>Highfill, Tina</dc:creator>
  <cp:lastModifiedBy>Highfill, Tina</cp:lastModifiedBy>
  <cp:revision>21</cp:revision>
  <dcterms:created xsi:type="dcterms:W3CDTF">2020-11-04T14:46:49Z</dcterms:created>
  <dcterms:modified xsi:type="dcterms:W3CDTF">2020-11-09T20:23:20Z</dcterms:modified>
</cp:coreProperties>
</file>