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15"/>
  </p:notesMasterIdLst>
  <p:sldIdLst>
    <p:sldId id="263" r:id="rId3"/>
    <p:sldId id="264" r:id="rId4"/>
    <p:sldId id="266" r:id="rId5"/>
    <p:sldId id="281" r:id="rId6"/>
    <p:sldId id="273" r:id="rId7"/>
    <p:sldId id="393" r:id="rId8"/>
    <p:sldId id="374" r:id="rId9"/>
    <p:sldId id="300" r:id="rId10"/>
    <p:sldId id="396" r:id="rId11"/>
    <p:sldId id="394" r:id="rId12"/>
    <p:sldId id="302" r:id="rId13"/>
    <p:sldId id="296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iz, Mauricio" initials="OM" lastIdx="1" clrIdx="0">
    <p:extLst>
      <p:ext uri="{19B8F6BF-5375-455C-9EA6-DF929625EA0E}">
        <p15:presenceInfo xmlns:p15="http://schemas.microsoft.com/office/powerpoint/2012/main" userId="S-1-5-21-75260257-676945368-1897138802-24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C4C5"/>
    <a:srgbClr val="F2A900"/>
    <a:srgbClr val="D86018"/>
    <a:srgbClr val="004C97"/>
    <a:srgbClr val="6CA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56287" autoAdjust="0"/>
  </p:normalViewPr>
  <p:slideViewPr>
    <p:cSldViewPr>
      <p:cViewPr varScale="1">
        <p:scale>
          <a:sx n="72" d="100"/>
          <a:sy n="72" d="100"/>
        </p:scale>
        <p:origin x="1344" y="66"/>
      </p:cViewPr>
      <p:guideLst>
        <p:guide orient="horz" pos="624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37d\wwwroot\REGIONAL\newsrel\secure\ORSA\RELEASE_2020\National%20tables%20and%20verification%20files\working%20files%20for%2011_10%20breifing\Tables%20for%20DIrk_S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02cl\IE\DATA\COMMON\IEA%20Products\ORSA\Review%20Briefings\September%202019\Charts%20and%20Table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EEBT1\Desktop\24D2F682-E7DC-CDAE-09EC0BD56E7F796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600" dirty="0"/>
              <a:t>Conventional</a:t>
            </a:r>
            <a:r>
              <a:rPr lang="en-US" sz="1600" baseline="0" dirty="0"/>
              <a:t> </a:t>
            </a:r>
            <a:r>
              <a:rPr lang="en-US" sz="1600" dirty="0"/>
              <a:t>Activities, Value Added ($ Billions)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4C97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72E5-4018-BEC1-1E26B07D6F84}"/>
              </c:ext>
            </c:extLst>
          </c:dPt>
          <c:dPt>
            <c:idx val="1"/>
            <c:bubble3D val="0"/>
            <c:spPr>
              <a:solidFill>
                <a:srgbClr val="D86018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72E5-4018-BEC1-1E26B07D6F84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72E5-4018-BEC1-1E26B07D6F84}"/>
              </c:ext>
            </c:extLst>
          </c:dPt>
          <c:dPt>
            <c:idx val="3"/>
            <c:bubble3D val="0"/>
            <c:spPr>
              <a:solidFill>
                <a:srgbClr val="F2A9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72E5-4018-BEC1-1E26B07D6F84}"/>
              </c:ext>
            </c:extLst>
          </c:dPt>
          <c:dPt>
            <c:idx val="4"/>
            <c:bubble3D val="0"/>
            <c:spPr>
              <a:solidFill>
                <a:srgbClr val="5B9BD5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72E5-4018-BEC1-1E26B07D6F84}"/>
              </c:ext>
            </c:extLst>
          </c:dPt>
          <c:dPt>
            <c:idx val="5"/>
            <c:bubble3D val="0"/>
            <c:spPr>
              <a:solidFill>
                <a:srgbClr val="70AD47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72E5-4018-BEC1-1E26B07D6F84}"/>
              </c:ext>
            </c:extLst>
          </c:dPt>
          <c:dPt>
            <c:idx val="6"/>
            <c:bubble3D val="0"/>
            <c:spPr>
              <a:solidFill>
                <a:srgbClr val="C1C4C5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D-72E5-4018-BEC1-1E26B07D6F84}"/>
              </c:ext>
            </c:extLst>
          </c:dPt>
          <c:dLbls>
            <c:dLbl>
              <c:idx val="0"/>
              <c:layout>
                <c:manualLayout>
                  <c:x val="3.3333333333333333E-2"/>
                  <c:y val="-2.1218890680033321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E5-4018-BEC1-1E26B07D6F84}"/>
                </c:ext>
              </c:extLst>
            </c:dLbl>
            <c:dLbl>
              <c:idx val="1"/>
              <c:layout>
                <c:manualLayout>
                  <c:x val="1.188232312082485E-2"/>
                  <c:y val="-3.544528216177048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E5-4018-BEC1-1E26B07D6F84}"/>
                </c:ext>
              </c:extLst>
            </c:dLbl>
            <c:dLbl>
              <c:idx val="2"/>
              <c:layout>
                <c:manualLayout>
                  <c:x val="3.1770386178363218E-2"/>
                  <c:y val="-3.3038431086945215E-2"/>
                </c:manualLayout>
              </c:layout>
              <c:tx>
                <c:rich>
                  <a:bodyPr/>
                  <a:lstStyle/>
                  <a:p>
                    <a:pPr>
                      <a:defRPr sz="900" b="0" i="0" u="none" strike="noStrike" baseline="0">
                        <a:solidFill>
                          <a:srgbClr val="333333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fld id="{E28CEC3F-63DA-4218-9D27-830FE205674A}" type="CATEGORYNAME">
                      <a:rPr lang="en-US" smtClean="0"/>
                      <a:pPr>
                        <a:defRPr sz="900" b="0" i="0" u="none" strike="noStrike" baseline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892B6868-AA28-4F1C-8ABE-A37D58382F9D}" type="VALUE">
                      <a:rPr lang="en-US" baseline="0" dirty="0"/>
                      <a:pPr>
                        <a:defRPr sz="900" b="0" i="0" u="none" strike="noStrike" baseline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6854563740278"/>
                      <c:h val="0.104769839233677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2E5-4018-BEC1-1E26B07D6F84}"/>
                </c:ext>
              </c:extLst>
            </c:dLbl>
            <c:dLbl>
              <c:idx val="3"/>
              <c:layout>
                <c:manualLayout>
                  <c:x val="2.2812568989623808E-2"/>
                  <c:y val="-6.53805728662363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E5-4018-BEC1-1E26B07D6F84}"/>
                </c:ext>
              </c:extLst>
            </c:dLbl>
            <c:dLbl>
              <c:idx val="4"/>
              <c:layout>
                <c:manualLayout>
                  <c:x val="-2.3967509199125235E-2"/>
                  <c:y val="3.159556875879918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2E5-4018-BEC1-1E26B07D6F84}"/>
                </c:ext>
              </c:extLst>
            </c:dLbl>
            <c:dLbl>
              <c:idx val="5"/>
              <c:layout>
                <c:manualLayout>
                  <c:x val="-2.2222222222222223E-2"/>
                  <c:y val="0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2E5-4018-BEC1-1E26B07D6F84}"/>
                </c:ext>
              </c:extLst>
            </c:dLbl>
            <c:dLbl>
              <c:idx val="6"/>
              <c:layout>
                <c:manualLayout>
                  <c:x val="1.2461140955511402E-2"/>
                  <c:y val="-9.5027398230218746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74983060351879"/>
                      <c:h val="9.2569053965834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72E5-4018-BEC1-1E26B07D6F8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Breakout_Conventional!$F$3:$F$9</c:f>
              <c:strCache>
                <c:ptCount val="7"/>
                <c:pt idx="0">
                  <c:v>Boating/Fishing</c:v>
                </c:pt>
                <c:pt idx="1">
                  <c:v>RVing</c:v>
                </c:pt>
                <c:pt idx="2">
                  <c:v>Hunting/ Shooting/ Trapping</c:v>
                </c:pt>
                <c:pt idx="3">
                  <c:v>Motorcycling/ ATVing</c:v>
                </c:pt>
                <c:pt idx="4">
                  <c:v>Equestrian</c:v>
                </c:pt>
                <c:pt idx="5">
                  <c:v>Snow Activities</c:v>
                </c:pt>
                <c:pt idx="6">
                  <c:v>All Other Conventional Activities</c:v>
                </c:pt>
              </c:strCache>
            </c:strRef>
          </c:cat>
          <c:val>
            <c:numRef>
              <c:f>Breakout_Conventional!$G$3:$G$9</c:f>
              <c:numCache>
                <c:formatCode>_("$"* #,##0.0_);_("$"* \(#,##0.0\);_("$"* "-"??_);_(@_)</c:formatCode>
                <c:ptCount val="7"/>
                <c:pt idx="0">
                  <c:v>23.577999999999999</c:v>
                </c:pt>
                <c:pt idx="1">
                  <c:v>18.582999999999998</c:v>
                </c:pt>
                <c:pt idx="2">
                  <c:v>9.4130000000000003</c:v>
                </c:pt>
                <c:pt idx="3">
                  <c:v>9.2129999999999992</c:v>
                </c:pt>
                <c:pt idx="4">
                  <c:v>8.6340000000000003</c:v>
                </c:pt>
                <c:pt idx="5">
                  <c:v>6.2569999999999997</c:v>
                </c:pt>
                <c:pt idx="6">
                  <c:v>61.759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2E5-4018-BEC1-1E26B07D6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Real Value Added for the Largest</a:t>
            </a:r>
            <a:r>
              <a:rPr lang="en-US" sz="1600" b="1" baseline="0" dirty="0"/>
              <a:t> Core Outdoor Recreation Activities, 2017 (Millions of chained 2012 U.S. Dollars)</a:t>
            </a:r>
            <a:endParaRPr lang="en-US" sz="1600" b="1" dirty="0"/>
          </a:p>
        </c:rich>
      </c:tx>
      <c:layout>
        <c:manualLayout>
          <c:xMode val="edge"/>
          <c:yMode val="edge"/>
          <c:x val="0.20782093644544436"/>
          <c:y val="7.50154627099036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323186164229456E-2"/>
          <c:y val="0.1038525052443235"/>
          <c:w val="0.90257158288091499"/>
          <c:h val="0.76489711722769382"/>
        </c:manualLayout>
      </c:layout>
      <c:barChart>
        <c:barDir val="col"/>
        <c:grouping val="stacked"/>
        <c:varyColors val="1"/>
        <c:ser>
          <c:idx val="0"/>
          <c:order val="0"/>
          <c:tx>
            <c:strRef>
              <c:f>OrVAActChn!$L$83</c:f>
              <c:strCache>
                <c:ptCount val="1"/>
                <c:pt idx="0">
                  <c:v>Value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F1-4A10-9F23-7D820958725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F1-4A10-9F23-7D82095872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F1-4A10-9F23-7D820958725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F1-4A10-9F23-7D820958725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0F1-4A10-9F23-7D820958725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0F1-4A10-9F23-7D8209587258}"/>
              </c:ext>
            </c:extLst>
          </c:dPt>
          <c:dLbls>
            <c:dLbl>
              <c:idx val="0"/>
              <c:layout>
                <c:manualLayout>
                  <c:x val="-1.9143334283465751E-3"/>
                  <c:y val="-0.38626661656127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F1-4A10-9F23-7D8209587258}"/>
                </c:ext>
              </c:extLst>
            </c:dLbl>
            <c:dLbl>
              <c:idx val="1"/>
              <c:layout>
                <c:manualLayout>
                  <c:x val="-1.9143334283466102E-3"/>
                  <c:y val="-0.37196044557752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F1-4A10-9F23-7D8209587258}"/>
                </c:ext>
              </c:extLst>
            </c:dLbl>
            <c:dLbl>
              <c:idx val="2"/>
              <c:layout>
                <c:manualLayout>
                  <c:x val="0"/>
                  <c:y val="-0.311874527445769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F1-4A10-9F23-7D8209587258}"/>
                </c:ext>
              </c:extLst>
            </c:dLbl>
            <c:dLbl>
              <c:idx val="3"/>
              <c:layout>
                <c:manualLayout>
                  <c:x val="-1.4038282969765418E-16"/>
                  <c:y val="-0.25178860931401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F1-4A10-9F23-7D8209587258}"/>
                </c:ext>
              </c:extLst>
            </c:dLbl>
            <c:dLbl>
              <c:idx val="4"/>
              <c:layout>
                <c:manualLayout>
                  <c:x val="0"/>
                  <c:y val="-0.2346212041335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F1-4A10-9F23-7D8209587258}"/>
                </c:ext>
              </c:extLst>
            </c:dLbl>
            <c:dLbl>
              <c:idx val="5"/>
              <c:layout>
                <c:manualLayout>
                  <c:x val="0"/>
                  <c:y val="-0.18598022278876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F1-4A10-9F23-7D82095872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OrVAActChn!$L$84:$L$89</c:f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OrVAActChn!$K$84:$K$89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C-80F1-4A10-9F23-7D82095872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64873624"/>
        <c:axId val="664873952"/>
      </c:barChart>
      <c:catAx>
        <c:axId val="664873624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873952"/>
        <c:crosses val="autoZero"/>
        <c:auto val="1"/>
        <c:lblAlgn val="ctr"/>
        <c:lblOffset val="100"/>
        <c:noMultiLvlLbl val="0"/>
      </c:catAx>
      <c:valAx>
        <c:axId val="664873952"/>
        <c:scaling>
          <c:orientation val="minMax"/>
          <c:max val="20000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873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Fastest Growing Outdoor Recreation Activities, 2019,</a:t>
            </a:r>
            <a:r>
              <a:rPr lang="en-US" b="1" baseline="0" dirty="0"/>
              <a:t> Real Value Added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723053368328959"/>
          <c:y val="0.14210723682166204"/>
          <c:w val="0.86618058262519171"/>
          <c:h val="0.76901053820540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OrVAActChn!$M$14</c:f>
              <c:strCache>
                <c:ptCount val="1"/>
                <c:pt idx="0">
                  <c:v>RVA Growth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58-421D-8B7E-C1566DB13B2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358-421D-8B7E-C1566DB13B2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58-421D-8B7E-C1566DB13B2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358-421D-8B7E-C1566DB13B2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OrVAActChn!$L$15:$L$19</c:f>
              <c:strCache>
                <c:ptCount val="5"/>
                <c:pt idx="0">
                  <c:v>Hunting/Shooting/Trapping</c:v>
                </c:pt>
                <c:pt idx="1">
                  <c:v>Festivals/Sporting Events/Concerts</c:v>
                </c:pt>
                <c:pt idx="2">
                  <c:v>Motorcycling/ATVing</c:v>
                </c:pt>
                <c:pt idx="3">
                  <c:v>Snow Activities</c:v>
                </c:pt>
                <c:pt idx="4">
                  <c:v>Other Conventional Outdoor Recreation Activities</c:v>
                </c:pt>
              </c:strCache>
            </c:strRef>
          </c:cat>
          <c:val>
            <c:numRef>
              <c:f>OrVAActChn!$M$15:$M$19</c:f>
              <c:numCache>
                <c:formatCode>#,##0.000</c:formatCode>
                <c:ptCount val="5"/>
                <c:pt idx="0">
                  <c:v>9.8000000000000004E-2</c:v>
                </c:pt>
                <c:pt idx="1">
                  <c:v>0.04</c:v>
                </c:pt>
                <c:pt idx="2">
                  <c:v>3.9E-2</c:v>
                </c:pt>
                <c:pt idx="3">
                  <c:v>3.1E-2</c:v>
                </c:pt>
                <c:pt idx="4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8-421D-8B7E-C1566DB13B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0029264"/>
        <c:axId val="1"/>
      </c:barChart>
      <c:catAx>
        <c:axId val="89002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029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6F9B66D8-D586-6B46-ABB6-773E4FC7525F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2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5CEB353C-816D-A442-BDDB-FEC34ABCCC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3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7044">
              <a:defRPr/>
            </a:pPr>
            <a:fld id="{5CEB353C-816D-A442-BDDB-FEC34ABCCCA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7044">
                <a:defRPr/>
              </a:pPr>
              <a:t>6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8564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09801"/>
            <a:ext cx="6400800" cy="685799"/>
          </a:xfrm>
        </p:spPr>
        <p:txBody>
          <a:bodyPr anchor="t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584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9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1"/>
            <a:ext cx="4040188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71600"/>
            <a:ext cx="4041775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57401"/>
            <a:ext cx="4041775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43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1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3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7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406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06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9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2200"/>
            <a:ext cx="7620000" cy="533399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95599"/>
            <a:ext cx="7620000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46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90799"/>
            <a:ext cx="8382000" cy="1828801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410200"/>
            <a:ext cx="5638800" cy="9906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2000" b="0" i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565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2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978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96200" y="6613525"/>
            <a:ext cx="990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55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40475"/>
            <a:ext cx="5334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30188" indent="-22225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7338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9342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96200" y="6613525"/>
            <a:ext cx="990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655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40475"/>
            <a:ext cx="533400" cy="196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6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</p:sldLayoutIdLst>
  <p:hf hdr="0" ftr="0"/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72641" indent="-166688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15504" algn="l" defTabSz="685800" rtl="0" eaLnBrk="1" latinLnBrk="0" hangingPunct="1">
        <a:spcBef>
          <a:spcPts val="225"/>
        </a:spcBef>
        <a:spcAft>
          <a:spcPts val="450"/>
        </a:spcAft>
        <a:buSzPct val="75000"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spcBef>
          <a:spcPts val="225"/>
        </a:spcBef>
        <a:spcAft>
          <a:spcPts val="450"/>
        </a:spcAft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225"/>
        </a:spcBef>
        <a:spcAft>
          <a:spcPts val="450"/>
        </a:spcAft>
        <a:buSzPct val="65000"/>
        <a:buFont typeface="Wingdings" panose="05000000000000000000" pitchFamily="2" charset="2"/>
        <a:buChar char="q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OutdoorRecreation@be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703B-2FA3-4B78-B360-08386ECE9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Outdoor Recreation Satellite Account:</a:t>
            </a:r>
            <a:br>
              <a:rPr lang="en-US" dirty="0"/>
            </a:br>
            <a:r>
              <a:rPr lang="en-US" dirty="0"/>
              <a:t>National and State Statistics 2012-2019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8A5C52-6DF5-4992-BC7F-4537B2467D96}"/>
              </a:ext>
            </a:extLst>
          </p:cNvPr>
          <p:cNvSpPr txBox="1"/>
          <p:nvPr/>
        </p:nvSpPr>
        <p:spPr>
          <a:xfrm>
            <a:off x="3220746" y="5334000"/>
            <a:ext cx="270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Dirk van Duym</a:t>
            </a:r>
          </a:p>
          <a:p>
            <a:pPr algn="ctr"/>
            <a:r>
              <a:rPr lang="en-US" b="1" dirty="0"/>
              <a:t>Regional Accounts</a:t>
            </a:r>
          </a:p>
        </p:txBody>
      </p:sp>
    </p:spTree>
    <p:extLst>
      <p:ext uri="{BB962C8B-B14F-4D97-AF65-F5344CB8AC3E}">
        <p14:creationId xmlns:p14="http://schemas.microsoft.com/office/powerpoint/2010/main" val="337292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A900E-6582-4580-BE9B-FADE6E1EB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Boating/Fishing Value Added, 2019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1B93D-7D5B-47E0-9E45-9A7A6A7D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CA4C0-B785-4A21-B57B-22E3D715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156241-2335-4C41-BAA6-CADEA28E54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8" t="13222" r="1197" b="6998"/>
          <a:stretch/>
        </p:blipFill>
        <p:spPr>
          <a:xfrm>
            <a:off x="1371600" y="1444752"/>
            <a:ext cx="6202957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5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A900E-6582-4580-BE9B-FADE6E1EB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RVing Value Added, 2019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1B93D-7D5B-47E0-9E45-9A7A6A7D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CA4C0-B785-4A21-B57B-22E3D715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F84558-2CF7-499F-AB98-9147B26F01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7" t="13146" r="1197" b="7074"/>
          <a:stretch/>
        </p:blipFill>
        <p:spPr>
          <a:xfrm>
            <a:off x="1426464" y="1444752"/>
            <a:ext cx="6156318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45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E148-6A54-4A7D-BFBE-3956C2116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BD1D2-62A3-4684-B442-A85E912BF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938" indent="0" algn="ctr">
              <a:buNone/>
            </a:pPr>
            <a:endParaRPr lang="en-US" sz="4000" dirty="0"/>
          </a:p>
          <a:p>
            <a:pPr marL="7938" indent="0" algn="ctr">
              <a:buNone/>
            </a:pPr>
            <a:r>
              <a:rPr lang="en-US" sz="4000" dirty="0"/>
              <a:t>Dirk van Duym</a:t>
            </a:r>
          </a:p>
          <a:p>
            <a:pPr marL="7938" indent="0" algn="ctr">
              <a:buNone/>
            </a:pPr>
            <a:endParaRPr lang="en-US" sz="4000" dirty="0"/>
          </a:p>
          <a:p>
            <a:pPr marL="7938" indent="0" algn="ctr">
              <a:buNone/>
            </a:pPr>
            <a:r>
              <a:rPr lang="en-US" sz="4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OutdoorRecreation@bea.gov</a:t>
            </a:r>
            <a:endParaRPr lang="en-US" sz="4000" dirty="0"/>
          </a:p>
          <a:p>
            <a:pPr marL="7938" indent="0" algn="ctr">
              <a:buNone/>
            </a:pPr>
            <a:endParaRPr lang="en-US" sz="4000" dirty="0"/>
          </a:p>
          <a:p>
            <a:pPr marL="7938" indent="0" algn="ctr">
              <a:buNone/>
            </a:pPr>
            <a:r>
              <a:rPr lang="en-US" sz="4000" dirty="0"/>
              <a:t>301-278-9003</a:t>
            </a:r>
          </a:p>
          <a:p>
            <a:pPr marL="7938" indent="0" algn="ctr">
              <a:buNone/>
            </a:pPr>
            <a:endParaRPr lang="en-US" sz="4000" dirty="0">
              <a:solidFill>
                <a:schemeClr val="accent4"/>
              </a:solidFill>
            </a:endParaRPr>
          </a:p>
          <a:p>
            <a:pPr marL="7938" indent="0">
              <a:buNone/>
            </a:pPr>
            <a:endParaRPr lang="en-US" sz="4000" dirty="0"/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573E9-6076-4852-BF54-7E3FA45F4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FA7CB-F921-4FEF-BF0E-C74C4582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6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12F0-22FB-4253-A8C9-0870B7CD3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Updates to National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9E986-524B-4D17-A894-354411EF6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78" y="1447800"/>
            <a:ext cx="8067445" cy="4678363"/>
          </a:xfrm>
        </p:spPr>
        <p:txBody>
          <a:bodyPr>
            <a:normAutofit/>
          </a:bodyPr>
          <a:lstStyle/>
          <a:p>
            <a:pPr marL="5953" indent="0">
              <a:buNone/>
            </a:pPr>
            <a:r>
              <a:rPr lang="en-US" b="1" dirty="0"/>
              <a:t>New with this Release</a:t>
            </a:r>
          </a:p>
          <a:p>
            <a:r>
              <a:rPr lang="en-US" dirty="0"/>
              <a:t>Revised estimates for 2014-2017</a:t>
            </a:r>
          </a:p>
          <a:p>
            <a:r>
              <a:rPr lang="en-US" dirty="0"/>
              <a:t>New estimates for 2018-2019</a:t>
            </a:r>
          </a:p>
          <a:p>
            <a:pPr marL="5953" indent="0">
              <a:buNone/>
            </a:pPr>
            <a:endParaRPr lang="en-US" dirty="0"/>
          </a:p>
          <a:p>
            <a:pPr marL="5953" indent="0">
              <a:buNone/>
            </a:pPr>
            <a:r>
              <a:rPr lang="en-US" b="1" dirty="0"/>
              <a:t>Revisions Reflect</a:t>
            </a:r>
          </a:p>
          <a:p>
            <a:r>
              <a:rPr lang="en-US" dirty="0"/>
              <a:t>Revised data from BEA’s Travel and Tourism Satellite Account</a:t>
            </a:r>
          </a:p>
          <a:p>
            <a:r>
              <a:rPr lang="en-US" dirty="0"/>
              <a:t>Updated expenditure data from select government agencies</a:t>
            </a:r>
          </a:p>
          <a:p>
            <a:r>
              <a:rPr lang="en-US" dirty="0"/>
              <a:t>Incorporation of latest National and Industry Annual Update results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57002-94A0-4EF4-8E88-9E1BFC2E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B96C2-4C01-4F96-8BB5-B2023AE4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C37F8-DB9F-4D58-B490-F5ECA928CA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51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41CB-9475-431B-9FE5-5554FF93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Level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50C94-CBC4-469F-BF5B-2EF3809B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BDE8E-8B38-4698-B7F1-ABBD8CBB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C37F8-DB9F-4D58-B490-F5ECA928CA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431B-C8A6-4F45-B6A8-549ACA6E5558}"/>
              </a:ext>
            </a:extLst>
          </p:cNvPr>
          <p:cNvSpPr txBox="1"/>
          <p:nvPr/>
        </p:nvSpPr>
        <p:spPr>
          <a:xfrm>
            <a:off x="457200" y="1422737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Outdoor recreation nominal value added as a share of total GDP: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2.1% in 2019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Unrevised at 2.2% for previous periods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E76A92C-189B-4AA1-ADA9-032233ED5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95231"/>
              </p:ext>
            </p:extLst>
          </p:nvPr>
        </p:nvGraphicFramePr>
        <p:xfrm>
          <a:off x="381000" y="2924969"/>
          <a:ext cx="8305799" cy="2741927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749768392"/>
                    </a:ext>
                  </a:extLst>
                </a:gridCol>
                <a:gridCol w="2354381">
                  <a:extLst>
                    <a:ext uri="{9D8B030D-6E8A-4147-A177-3AD203B41FA5}">
                      <a16:colId xmlns:a16="http://schemas.microsoft.com/office/drawing/2014/main" val="1910836481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2640554843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3048308455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2170518500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3913183893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946855941"/>
                    </a:ext>
                  </a:extLst>
                </a:gridCol>
                <a:gridCol w="852203">
                  <a:extLst>
                    <a:ext uri="{9D8B030D-6E8A-4147-A177-3AD203B41FA5}">
                      <a16:colId xmlns:a16="http://schemas.microsoft.com/office/drawing/2014/main" val="3200025567"/>
                    </a:ext>
                  </a:extLst>
                </a:gridCol>
              </a:tblGrid>
              <a:tr h="332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Outdoor Recreation Compared to Nominal GDP ($ Billions)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75369"/>
                  </a:ext>
                </a:extLst>
              </a:tr>
              <a:tr h="1714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45530"/>
                  </a:ext>
                </a:extLst>
              </a:tr>
              <a:tr h="3167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U.S. GDP (Nominal Value Added)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17,527.3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18,238.3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18,745.1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19,543.0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20,611.9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21,433.2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350107"/>
                  </a:ext>
                </a:extLst>
              </a:tr>
              <a:tr h="3167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ORSA GDP (Nominal Value Added)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399.2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406.0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425.2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443.3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459.8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89373"/>
                  </a:ext>
                </a:extLst>
              </a:tr>
              <a:tr h="3167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ORSA GDP as a Percentage of U.S. Total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948898"/>
                  </a:ext>
                </a:extLst>
              </a:tr>
              <a:tr h="3167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ORSA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Real Gross Output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707.3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728.2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739.5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759.6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776.8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787.6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83420"/>
                  </a:ext>
                </a:extLst>
              </a:tr>
              <a:tr h="316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Real GDP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387.2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402.8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147362"/>
                  </a:ext>
                </a:extLst>
              </a:tr>
              <a:tr h="316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Employment (Thousands)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4,852.3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4,938.1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5,050.0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5,112.1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5,150.0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5,168.5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715235"/>
                  </a:ext>
                </a:extLst>
              </a:tr>
              <a:tr h="316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Compensation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186.3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193.3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209.4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217.8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226.3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ED7D3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18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74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35C7-3EAE-4F7C-9B31-251C5A20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6934200" cy="914400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National Level Results (2019)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FC122-F7FB-45AB-9F4E-019E2FC9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5FED2-DB39-4DF8-AAEF-441D51250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C37F8-DB9F-4D58-B490-F5ECA928CA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9F0A083-680F-4667-A5C1-9030FE0C60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571418"/>
              </p:ext>
            </p:extLst>
          </p:nvPr>
        </p:nvGraphicFramePr>
        <p:xfrm>
          <a:off x="838200" y="1143001"/>
          <a:ext cx="7467600" cy="568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386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AE706-A7BB-4A2E-9F49-5A7E9D06D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6934200" cy="914400"/>
          </a:xfrm>
        </p:spPr>
        <p:txBody>
          <a:bodyPr>
            <a:normAutofit/>
          </a:bodyPr>
          <a:lstStyle/>
          <a:p>
            <a:r>
              <a:rPr lang="en-US" dirty="0"/>
              <a:t>National Level Results (2019)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28FAF-1DE0-461E-A42A-3A7A12DD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9D679-D546-447A-9A2A-B5F8EC3D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2C37F8-DB9F-4D58-B490-F5ECA928CA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075FD2-59F9-4761-9DE9-2AF798D34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307831"/>
              </p:ext>
            </p:extLst>
          </p:nvPr>
        </p:nvGraphicFramePr>
        <p:xfrm>
          <a:off x="152400" y="1086885"/>
          <a:ext cx="8534400" cy="5396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574AB05-8B9D-400A-A57D-42B4BC4BC0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281804"/>
              </p:ext>
            </p:extLst>
          </p:nvPr>
        </p:nvGraphicFramePr>
        <p:xfrm>
          <a:off x="457200" y="1298448"/>
          <a:ext cx="7927848" cy="5184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616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315200" cy="1958008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State ORSA</a:t>
            </a:r>
            <a:br>
              <a:rPr lang="en-US" dirty="0"/>
            </a:br>
            <a:r>
              <a:rPr lang="en-US" dirty="0"/>
              <a:t>New Estimates (2018-2019)</a:t>
            </a:r>
            <a:br>
              <a:rPr lang="en-US" dirty="0"/>
            </a:br>
            <a:r>
              <a:rPr lang="en-US" dirty="0"/>
              <a:t>Revised Estimates (2012-2017)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7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BD3F-ABC6-408E-BAEF-AF219E81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Geography of Outdoor Recreation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2BDDFC-9593-405D-8A3E-F755E0B3C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334000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marL="7938" indent="0" algn="ctr">
              <a:buNone/>
            </a:pPr>
            <a:r>
              <a:rPr lang="en-US" b="1" dirty="0"/>
              <a:t>Measured by place of production, </a:t>
            </a:r>
          </a:p>
          <a:p>
            <a:pPr marL="7938" indent="0" algn="ctr">
              <a:buNone/>
            </a:pPr>
            <a:r>
              <a:rPr lang="en-US" b="1" dirty="0"/>
              <a:t>not residence of consumer</a:t>
            </a:r>
          </a:p>
          <a:p>
            <a:endParaRPr lang="en-US" sz="1000" dirty="0"/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Goods</a:t>
            </a:r>
            <a:r>
              <a:rPr lang="en-US" dirty="0">
                <a:solidFill>
                  <a:schemeClr val="accent3"/>
                </a:solidFill>
              </a:rPr>
              <a:t>:</a:t>
            </a:r>
            <a:r>
              <a:rPr lang="en-US" dirty="0"/>
              <a:t> Geography represents the location where a product is produced</a:t>
            </a:r>
            <a:endParaRPr lang="en-US" sz="1000" dirty="0"/>
          </a:p>
          <a:p>
            <a:pPr lvl="1"/>
            <a:r>
              <a:rPr lang="en-US" b="1" dirty="0">
                <a:solidFill>
                  <a:schemeClr val="accent3"/>
                </a:solidFill>
              </a:rPr>
              <a:t>Services</a:t>
            </a:r>
            <a:r>
              <a:rPr lang="en-US" dirty="0">
                <a:solidFill>
                  <a:schemeClr val="accent3"/>
                </a:solidFill>
              </a:rPr>
              <a:t>:</a:t>
            </a:r>
            <a:r>
              <a:rPr lang="en-US" dirty="0"/>
              <a:t> Geography represents the location where a service is provided, including retail services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4B1E4-1919-4DAC-BCDB-186F3FCE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ADFD7-7364-4AC5-B553-EF4C49DB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7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8EEA5-9E81-4ACC-A332-BD6676647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ORSA VA Share of State VA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E3027-BF1A-4392-B637-0BBE41C4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A6586-4920-413C-891D-5C4EBBDF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8</a:t>
            </a:fld>
            <a:endParaRPr lang="en-US" dirty="0"/>
          </a:p>
        </p:txBody>
      </p:sp>
      <p:pic>
        <p:nvPicPr>
          <p:cNvPr id="9" name="Picture 8" descr="Map&#10;&#10;Description automatically generated">
            <a:extLst>
              <a:ext uri="{FF2B5EF4-FFF2-40B4-BE49-F238E27FC236}">
                <a16:creationId xmlns:a16="http://schemas.microsoft.com/office/drawing/2014/main" id="{75485215-47D3-4CB4-93E3-ACA9038CA6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" t="14445" r="7570"/>
          <a:stretch/>
        </p:blipFill>
        <p:spPr>
          <a:xfrm>
            <a:off x="304800" y="1107948"/>
            <a:ext cx="7467601" cy="575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38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BDA8A-0D9A-4E35-BA41-532C3C80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ORSA Jobs Share of State Jobs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AF847-04EF-4C54-B731-56241504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11/10/2020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5B4CD-EB81-41F5-A9D3-1314E7E2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6C519D52-7D8D-4B3F-962D-A9DD626B95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" t="14445" r="7570"/>
          <a:stretch/>
        </p:blipFill>
        <p:spPr>
          <a:xfrm>
            <a:off x="301752" y="1106424"/>
            <a:ext cx="7469580" cy="57515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3AD7E9-B1BF-42A3-BF94-826C0FE23D9A}"/>
              </a:ext>
            </a:extLst>
          </p:cNvPr>
          <p:cNvSpPr txBox="1"/>
          <p:nvPr/>
        </p:nvSpPr>
        <p:spPr>
          <a:xfrm>
            <a:off x="7315200" y="3861137"/>
            <a:ext cx="1371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Note: Jobs share is ORSA jobs as a share of state wage-and-salary jobs.</a:t>
            </a:r>
          </a:p>
        </p:txBody>
      </p:sp>
    </p:spTree>
    <p:extLst>
      <p:ext uri="{BB962C8B-B14F-4D97-AF65-F5344CB8AC3E}">
        <p14:creationId xmlns:p14="http://schemas.microsoft.com/office/powerpoint/2010/main" val="3079204828"/>
      </p:ext>
    </p:extLst>
  </p:cSld>
  <p:clrMapOvr>
    <a:masterClrMapping/>
  </p:clrMapOvr>
</p:sld>
</file>

<file path=ppt/theme/theme1.xml><?xml version="1.0" encoding="utf-8"?>
<a:theme xmlns:a="http://schemas.openxmlformats.org/drawingml/2006/main" name="BEA-PPT-ArtDeco-Style">
  <a:themeElements>
    <a:clrScheme name="BEA-Colors-2016 1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0097A9"/>
      </a:accent2>
      <a:accent3>
        <a:srgbClr val="2DCCD3"/>
      </a:accent3>
      <a:accent4>
        <a:srgbClr val="D86018"/>
      </a:accent4>
      <a:accent5>
        <a:srgbClr val="F2A900"/>
      </a:accent5>
      <a:accent6>
        <a:srgbClr val="9EA2A2"/>
      </a:accent6>
      <a:hlink>
        <a:srgbClr val="6CACE4"/>
      </a:hlink>
      <a:folHlink>
        <a:srgbClr val="B5255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BF52633-3455-B44F-8B2F-B841AE4E5D5D}" vid="{D50747F6-7093-5144-936F-CB3C0D1AC7B8}"/>
    </a:ext>
  </a:extLst>
</a:theme>
</file>

<file path=ppt/theme/theme2.xml><?xml version="1.0" encoding="utf-8"?>
<a:theme xmlns:a="http://schemas.openxmlformats.org/drawingml/2006/main" name="Office Theme">
  <a:themeElements>
    <a:clrScheme name="BEA-Colors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C3D7EE"/>
      </a:accent2>
      <a:accent3>
        <a:srgbClr val="D86018"/>
      </a:accent3>
      <a:accent4>
        <a:srgbClr val="F2A900"/>
      </a:accent4>
      <a:accent5>
        <a:srgbClr val="9EA2A2"/>
      </a:accent5>
      <a:accent6>
        <a:srgbClr val="DCDEDF"/>
      </a:accent6>
      <a:hlink>
        <a:srgbClr val="004C97"/>
      </a:hlink>
      <a:folHlink>
        <a:srgbClr val="801F4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B50EFB9-A6AB-452A-9339-A1669C3D8EA2}" vid="{6E34F017-B6C1-4CA3-8D07-40153D1D47E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BEA-PPT-ArtDeco-Style</Template>
  <TotalTime>24868</TotalTime>
  <Words>388</Words>
  <Application>Microsoft Office PowerPoint</Application>
  <PresentationFormat>On-screen Show (4:3)</PresentationFormat>
  <Paragraphs>128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Gotham HTF</vt:lpstr>
      <vt:lpstr>Wingdings</vt:lpstr>
      <vt:lpstr>BEA-PPT-ArtDeco-Style</vt:lpstr>
      <vt:lpstr>Office Theme</vt:lpstr>
      <vt:lpstr>Outdoor Recreation Satellite Account: National and State Statistics 2012-2019 </vt:lpstr>
      <vt:lpstr>Main Updates to National Statistics</vt:lpstr>
      <vt:lpstr>National Level Results</vt:lpstr>
      <vt:lpstr> National Level Results (2019)</vt:lpstr>
      <vt:lpstr>National Level Results (2019)</vt:lpstr>
      <vt:lpstr>State ORSA New Estimates (2018-2019) Revised Estimates (2012-2017)   </vt:lpstr>
      <vt:lpstr>Geography of Outdoor Recreation</vt:lpstr>
      <vt:lpstr>ORSA VA Share of State VA</vt:lpstr>
      <vt:lpstr>ORSA Jobs Share of State Jobs</vt:lpstr>
      <vt:lpstr>Boating/Fishing Value Added, 2019</vt:lpstr>
      <vt:lpstr>RVing Value Added, 2019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 101</dc:title>
  <dc:creator>Windows User</dc:creator>
  <cp:lastModifiedBy>Van Duym, Dirk</cp:lastModifiedBy>
  <cp:revision>304</cp:revision>
  <cp:lastPrinted>2019-09-16T15:04:07Z</cp:lastPrinted>
  <dcterms:created xsi:type="dcterms:W3CDTF">2016-09-12T18:37:46Z</dcterms:created>
  <dcterms:modified xsi:type="dcterms:W3CDTF">2020-11-10T17:56:27Z</dcterms:modified>
</cp:coreProperties>
</file>