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417" r:id="rId4"/>
    <p:sldId id="428" r:id="rId5"/>
    <p:sldId id="419" r:id="rId6"/>
    <p:sldId id="420" r:id="rId7"/>
    <p:sldId id="421" r:id="rId8"/>
    <p:sldId id="422" r:id="rId9"/>
    <p:sldId id="374" r:id="rId10"/>
    <p:sldId id="285" r:id="rId11"/>
    <p:sldId id="405" r:id="rId12"/>
    <p:sldId id="423" r:id="rId13"/>
    <p:sldId id="424" r:id="rId14"/>
    <p:sldId id="425" r:id="rId15"/>
    <p:sldId id="426" r:id="rId16"/>
    <p:sldId id="415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2806A"/>
    <a:srgbClr val="395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291" autoAdjust="0"/>
  </p:normalViewPr>
  <p:slideViewPr>
    <p:cSldViewPr>
      <p:cViewPr varScale="1">
        <p:scale>
          <a:sx n="80" d="100"/>
          <a:sy n="80" d="100"/>
        </p:scale>
        <p:origin x="1542" y="90"/>
      </p:cViewPr>
      <p:guideLst>
        <p:guide orient="horz" pos="624"/>
        <p:guide pos="5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28470-FB67-4A26-8562-30A74126F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9B797-89AB-4469-8793-BFD359C17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r">
              <a:defRPr sz="1200"/>
            </a:lvl1pPr>
          </a:lstStyle>
          <a:p>
            <a:fld id="{34D1A550-9EEC-4DFA-BCFC-6723505A8D9F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8BC20-99F9-4567-B27B-E02EF259EB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832"/>
            <a:ext cx="3169810" cy="481370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7BC47-83C2-4416-83DA-4F6EDC6B8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737" y="9119832"/>
            <a:ext cx="3169810" cy="481370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r">
              <a:defRPr sz="1200"/>
            </a:lvl1pPr>
          </a:lstStyle>
          <a:p>
            <a:fld id="{8BA2AC1C-EE7A-4D70-B0C3-1F7DA37D61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01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43" tIns="48322" rIns="96643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400800" cy="6857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399"/>
            <a:ext cx="64008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4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8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52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9/20/2019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9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9/20/2019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9/20/2019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6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OutdoorRecreation@be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703B-2FA3-4B78-B360-08386ECE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057401"/>
            <a:ext cx="7620000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Outdoor Recreation Satellite Account:</a:t>
            </a:r>
            <a:br>
              <a:rPr lang="en-US" dirty="0"/>
            </a:br>
            <a:r>
              <a:rPr lang="en-US" dirty="0"/>
              <a:t>National and State Statistics 2012-2020</a:t>
            </a:r>
            <a:br>
              <a:rPr lang="en-US" dirty="0"/>
            </a:br>
            <a:r>
              <a:rPr lang="en-US" sz="2200" dirty="0"/>
              <a:t> </a:t>
            </a:r>
            <a:br>
              <a:rPr lang="en-US" dirty="0"/>
            </a:br>
            <a:r>
              <a:rPr lang="en-US" dirty="0"/>
              <a:t>Outdoor Recreation Roundtable Briefing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38376B-AFA7-4ED7-B80C-FC1F2584FB36}"/>
              </a:ext>
            </a:extLst>
          </p:cNvPr>
          <p:cNvSpPr txBox="1">
            <a:spLocks/>
          </p:cNvSpPr>
          <p:nvPr/>
        </p:nvSpPr>
        <p:spPr>
          <a:xfrm>
            <a:off x="1936474" y="4800600"/>
            <a:ext cx="5271052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None/>
              <a:tabLst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ts val="225"/>
              </a:spcBef>
              <a:spcAft>
                <a:spcPts val="450"/>
              </a:spcAft>
              <a:buSzPct val="75000"/>
              <a:buFont typeface="Courier New" panose="02070309020205020404" pitchFamily="49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ts val="225"/>
              </a:spcBef>
              <a:spcAft>
                <a:spcPts val="450"/>
              </a:spcAft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ts val="225"/>
              </a:spcBef>
              <a:spcAft>
                <a:spcPts val="450"/>
              </a:spcAft>
              <a:buSzPct val="65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ts val="225"/>
              </a:spcBef>
              <a:spcAft>
                <a:spcPts val="45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/>
              <a:t>Dirk van Duym</a:t>
            </a:r>
          </a:p>
        </p:txBody>
      </p:sp>
    </p:spTree>
    <p:extLst>
      <p:ext uri="{BB962C8B-B14F-4D97-AF65-F5344CB8AC3E}">
        <p14:creationId xmlns:p14="http://schemas.microsoft.com/office/powerpoint/2010/main" val="337292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FE1F76D-6536-4D20-A8B2-69C544B52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763000" cy="57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A71E-A509-4B72-B865-36EF3159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Percent Change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02D70-5884-4997-8A4B-FDCD2EB1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EA3F-93D0-4A12-BC37-8DEDBBF1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CCEBF-266F-4A80-A892-DA4FC517DA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763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 by Activity: Boating/Fishing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0E371-7FF9-47ED-AF52-9E417CCBA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19199"/>
            <a:ext cx="8303472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Added by Activity: RVing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2CE36-10CC-437D-9406-F84FD73A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19199"/>
            <a:ext cx="8303472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Hawaii Contributions to 2020 Decline, by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FCC83-CACA-403D-A71C-E801EABC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16350"/>
            <a:ext cx="830347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Indiana Contributions to 2020 Decline, by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6425E-1C20-4A84-90F5-446799CA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8" y="1216350"/>
            <a:ext cx="830347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12F0-22FB-4253-A8C9-0870B7C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E986-524B-4D17-A894-354411EF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8" y="1447800"/>
            <a:ext cx="8067445" cy="4678363"/>
          </a:xfrm>
        </p:spPr>
        <p:txBody>
          <a:bodyPr>
            <a:normAutofit/>
          </a:bodyPr>
          <a:lstStyle/>
          <a:p>
            <a:pPr marL="5953" indent="0" algn="ctr">
              <a:buNone/>
            </a:pPr>
            <a:endParaRPr lang="en-US" sz="3200" b="1" dirty="0"/>
          </a:p>
          <a:p>
            <a:pPr marL="5953" indent="0" algn="ctr">
              <a:buNone/>
            </a:pPr>
            <a:r>
              <a:rPr lang="en-US" sz="3200" b="1" dirty="0"/>
              <a:t>Questions?</a:t>
            </a:r>
          </a:p>
          <a:p>
            <a:pPr marL="5953" indent="0" algn="ctr">
              <a:buNone/>
            </a:pPr>
            <a:endParaRPr lang="en-US" sz="3200" dirty="0"/>
          </a:p>
          <a:p>
            <a:pPr marL="5953" indent="0" algn="ctr">
              <a:buNone/>
            </a:pPr>
            <a:r>
              <a:rPr lang="en-US" sz="3200" dirty="0">
                <a:hlinkClick r:id="rId2"/>
              </a:rPr>
              <a:t>OutdoorRecreation@bea.gov</a:t>
            </a:r>
            <a:endParaRPr lang="en-US" sz="3200" dirty="0"/>
          </a:p>
          <a:p>
            <a:pPr marL="5953" indent="0" algn="ctr">
              <a:buNone/>
            </a:pPr>
            <a:endParaRPr lang="en-US" sz="3200" dirty="0"/>
          </a:p>
          <a:p>
            <a:pPr marL="5953" indent="0" algn="ctr">
              <a:buNone/>
            </a:pPr>
            <a:r>
              <a:rPr lang="en-US" sz="3200" dirty="0"/>
              <a:t>(301) 278-9003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7002-94A0-4EF4-8E88-9E1BFC2E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B96C2-4C01-4F96-8BB5-B2023AE4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12F0-22FB-4253-A8C9-0870B7C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Updates to ORSA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E986-524B-4D17-A894-354411EF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8" y="1447800"/>
            <a:ext cx="8067445" cy="46783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2800" dirty="0"/>
              <a:t>New data for 2020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Revised data for 2012-2019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Incorporation of BEA’s annual update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Updated data sources, including:</a:t>
            </a:r>
          </a:p>
          <a:p>
            <a:pPr lvl="1">
              <a:buClr>
                <a:schemeClr val="accent3"/>
              </a:buClr>
              <a:buSzPct val="100000"/>
            </a:pPr>
            <a:r>
              <a:rPr lang="en-US" dirty="0"/>
              <a:t>Government budget data from other federal agencies</a:t>
            </a:r>
          </a:p>
          <a:p>
            <a:pPr lvl="1">
              <a:buClr>
                <a:schemeClr val="accent3"/>
              </a:buClr>
              <a:buSzPct val="100000"/>
            </a:pPr>
            <a:r>
              <a:rPr lang="en-US" dirty="0"/>
              <a:t>National Marine Manufacturers Association, American Horse Council, National Shooting Sports Foundation, other private data sources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7002-94A0-4EF4-8E88-9E1BFC2E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11/9/2021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B96C2-4C01-4F96-8BB5-B2023AE4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12F0-22FB-4253-A8C9-0870B7CD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Topline U.S. Data,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E986-524B-4D17-A894-354411EF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78" y="1447800"/>
            <a:ext cx="8067445" cy="4678363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2800" dirty="0"/>
              <a:t> Value Added: $374 billion</a:t>
            </a:r>
            <a:endParaRPr lang="en-US" dirty="0"/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1.8 percent of U.S. GDP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 Gross Output: $689 billion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 Employment: 4.3 million jobs</a:t>
            </a:r>
          </a:p>
          <a:p>
            <a:pPr>
              <a:buClr>
                <a:schemeClr val="accent3"/>
              </a:buClr>
            </a:pPr>
            <a:endParaRPr lang="en-US" sz="1600" dirty="0"/>
          </a:p>
          <a:p>
            <a:pPr>
              <a:buClr>
                <a:schemeClr val="accent3"/>
              </a:buClr>
            </a:pPr>
            <a:r>
              <a:rPr lang="en-US" sz="2800" dirty="0"/>
              <a:t> Compensation: $203 billion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7002-94A0-4EF4-8E88-9E1BFC2E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B96C2-4C01-4F96-8BB5-B2023AE4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Level Results,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11/9/2021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797F1-BEE2-4945-8FCE-FDA195C1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215057"/>
            <a:ext cx="8303472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Level Results,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11/9/2021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550AC-83A1-44B4-8D37-FBD83348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230313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Level Results,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11/9/2021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47532-D070-4D6A-896F-7772AA22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143000"/>
            <a:ext cx="8230313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Level Results,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69E48-F07E-4172-B7F7-E64DCC1A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5476"/>
            <a:ext cx="8475759" cy="57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AEC-71E2-4630-A9FC-41997255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Level Results,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70F58-0B1B-451E-8D4E-EE86F10B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11/9/2021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38F-D2D7-40C7-BCD0-42D2567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517DD-677D-49CE-BFB5-E0D7AA1A1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9" y="1142511"/>
            <a:ext cx="891922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BD3F-ABC6-408E-BAEF-AF219E81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Geography of Outdoor Recreation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2BDDFC-9593-405D-8A3E-F755E0B3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marL="7938" indent="0" algn="ctr">
              <a:buNone/>
            </a:pPr>
            <a:r>
              <a:rPr lang="en-US" sz="3200" b="1" dirty="0">
                <a:solidFill>
                  <a:schemeClr val="accent3"/>
                </a:solidFill>
              </a:rPr>
              <a:t>Measured by place of production, </a:t>
            </a:r>
          </a:p>
          <a:p>
            <a:pPr marL="7938" indent="0" algn="ctr">
              <a:buNone/>
            </a:pPr>
            <a:r>
              <a:rPr lang="en-US" sz="3200" b="1" dirty="0">
                <a:solidFill>
                  <a:schemeClr val="accent3"/>
                </a:solidFill>
              </a:rPr>
              <a:t>not residence of consumer</a:t>
            </a:r>
          </a:p>
          <a:p>
            <a:endParaRPr lang="en-US" sz="1000" dirty="0"/>
          </a:p>
          <a:p>
            <a:pPr marL="298846" lvl="1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Goods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/>
              <a:t>Geography represents the location where a product is produced</a:t>
            </a:r>
          </a:p>
          <a:p>
            <a:pPr marL="298846" lvl="1" indent="0">
              <a:buNone/>
            </a:pPr>
            <a:endParaRPr lang="en-US" sz="1000" dirty="0"/>
          </a:p>
          <a:p>
            <a:pPr marL="298846" lvl="1" indent="0">
              <a:buNone/>
            </a:pPr>
            <a:r>
              <a:rPr lang="en-US" sz="2800" b="1" dirty="0">
                <a:solidFill>
                  <a:schemeClr val="accent3"/>
                </a:solidFill>
              </a:rPr>
              <a:t>Services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/>
              <a:t>Geography represents the location where a service is provided, including retail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B1E4-1919-4DAC-BCDB-186F3FCE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11/9/2021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DFD7-7364-4AC5-B553-EF4C49DB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728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-Presentation" id="{1A358093-687D-9244-A465-897A907D2E17}" vid="{CA775647-2094-834B-BB56-B238CC5747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BEA-Presentation</Template>
  <TotalTime>45169</TotalTime>
  <Words>255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Gotham HTF</vt:lpstr>
      <vt:lpstr>2_Office Theme</vt:lpstr>
      <vt:lpstr>Outdoor Recreation Satellite Account: National and State Statistics 2012-2020   Outdoor Recreation Roundtable Briefing</vt:lpstr>
      <vt:lpstr>Main Updates to ORSA Data</vt:lpstr>
      <vt:lpstr>Topline U.S. Data, 2020</vt:lpstr>
      <vt:lpstr>National Level Results, 2020</vt:lpstr>
      <vt:lpstr>National Level Results, 2020</vt:lpstr>
      <vt:lpstr>National Level Results, 2020</vt:lpstr>
      <vt:lpstr>National Level Results, 2020</vt:lpstr>
      <vt:lpstr>National Level Results, 2020</vt:lpstr>
      <vt:lpstr>Geography of Outdoor Recreation</vt:lpstr>
      <vt:lpstr>Value Added</vt:lpstr>
      <vt:lpstr>Employment Percent Change</vt:lpstr>
      <vt:lpstr>Value Added by Activity: Boating/Fishing</vt:lpstr>
      <vt:lpstr>Value Added by Activity: RVing</vt:lpstr>
      <vt:lpstr>Hawaii Contributions to 2020 Decline, by Industry</vt:lpstr>
      <vt:lpstr>Indiana Contributions to 2020 Decline, by Industry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 101</dc:title>
  <dc:creator>Guci, Ledia</dc:creator>
  <cp:lastModifiedBy>Aversa, Jeannine</cp:lastModifiedBy>
  <cp:revision>1046</cp:revision>
  <cp:lastPrinted>2019-10-17T19:09:37Z</cp:lastPrinted>
  <dcterms:created xsi:type="dcterms:W3CDTF">2018-02-23T21:17:33Z</dcterms:created>
  <dcterms:modified xsi:type="dcterms:W3CDTF">2021-11-09T12:23:24Z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